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6_0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8"/>
  </p:notesMasterIdLst>
  <p:sldIdLst>
    <p:sldId id="256" r:id="rId6"/>
    <p:sldId id="2931" r:id="rId7"/>
    <p:sldId id="2932" r:id="rId8"/>
    <p:sldId id="2923" r:id="rId9"/>
    <p:sldId id="262" r:id="rId10"/>
    <p:sldId id="258" r:id="rId11"/>
    <p:sldId id="279" r:id="rId12"/>
    <p:sldId id="2925" r:id="rId13"/>
    <p:sldId id="2926" r:id="rId14"/>
    <p:sldId id="2930" r:id="rId15"/>
    <p:sldId id="2933" r:id="rId16"/>
    <p:sldId id="263" r:id="rId1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573C1-AEFC-E156-B380-DED2B6E11907}" v="2" dt="2025-10-10T14:05:15.2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</pc:chgInfo>
</file>

<file path=ppt/comments/modernComment_106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DBE7BE1-52FE-4A1D-965D-42F12A82F9EA}" authorId="{0900C520-4672-8F53-A827-C9D3BB2FF002}" created="2025-09-24T21:25:37.19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62"/>
      <ac:spMk id="6" creationId="{69E63E13-6C93-A2BC-6B55-D440AE21F60C}"/>
    </ac:deMkLst>
    <p188:txBody>
      <a:bodyPr/>
      <a:lstStyle/>
      <a:p>
        <a:r>
          <a:rPr lang="es-CL"/>
          <a:t>Esta lámina la entrega NC Ciudadania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09-25T15:38:15.782" authorId="{88686822-E203-2B6B-6CE9-685FB99AA930}"/>
          </p223:rxn>
        </p223:reactions>
      </p:ext>
    </p188:extLst>
  </p188:cm>
  <p188:cm id="{2C11D71B-8ECF-4609-8CD5-D5057CE01FD5}" authorId="{BEA7D7B0-BBCE-A349-6509-543C048118D7}" created="2025-09-29T21:21:43.336">
    <pc:sldMkLst xmlns:pc="http://schemas.microsoft.com/office/powerpoint/2013/main/command">
      <pc:docMk/>
      <pc:sldMk cId="0" sldId="262"/>
    </pc:sldMkLst>
    <p188:txBody>
      <a:bodyPr/>
      <a:lstStyle/>
      <a:p>
        <a:r>
          <a:rPr lang="en-US"/>
          <a:t>343 reuniones corresponden al contrato de DITECSUR, faltan reuniones promoline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10/10/2025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/>
              <a:t>Jornada de Diálogo Regional</a:t>
            </a:r>
            <a:br>
              <a:rPr lang="es-ES" sz="5400"/>
            </a:br>
            <a:r>
              <a:rPr lang="es-ES" sz="5400"/>
              <a:t>Valparaíso</a:t>
            </a:r>
            <a:endParaRPr lang="es-CL" sz="540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>
                <a:solidFill>
                  <a:srgbClr val="531516"/>
                </a:solidFill>
                <a:cs typeface="+mj-cs"/>
              </a:rPr>
              <a:t>Quillota 04/10/2025  </a:t>
            </a:r>
            <a:endParaRPr lang="es-CL" sz="2100" b="1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391D30C4-6611-AB6D-CB40-0B0F79FAD2C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69E63E13-6C93-A2BC-6B55-D440AE21F60C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A6034E3E-AB62-F897-A656-1B2518AC44AF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3A8D6F-DF0C-0D7D-440E-C6F0E4819815}"/>
              </a:ext>
            </a:extLst>
          </p:cNvPr>
          <p:cNvSpPr txBox="1"/>
          <p:nvPr/>
        </p:nvSpPr>
        <p:spPr>
          <a:xfrm>
            <a:off x="2954055" y="1263041"/>
            <a:ext cx="9425834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343 Reuniones efectuadas a la fecha</a:t>
            </a:r>
            <a:endParaRPr lang="es-ES" sz="3200">
              <a:latin typeface="Verdana"/>
              <a:ea typeface="Verdana"/>
            </a:endParaRPr>
          </a:p>
          <a:p>
            <a:pPr marL="285750" indent="-285750">
              <a:buFont typeface="Arial"/>
              <a:buChar char="•"/>
            </a:pP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$83.209.370 </a:t>
            </a:r>
            <a:r>
              <a:rPr lang="en-US" sz="3200" b="1" err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ejecutados</a:t>
            </a: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 </a:t>
            </a:r>
            <a:r>
              <a:rPr lang="en-US" sz="3200" b="1" err="1">
                <a:latin typeface="Verdana"/>
                <a:ea typeface="+mn-lt"/>
                <a:cs typeface="+mn-lt"/>
              </a:rPr>
              <a:t>el</a:t>
            </a: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 2024</a:t>
            </a:r>
            <a:endParaRPr lang="es-ES" sz="3200">
              <a:latin typeface="Verdana"/>
              <a:ea typeface="Verdana"/>
            </a:endParaRPr>
          </a:p>
          <a:p>
            <a:pPr marL="285750" indent="-285750">
              <a:buFont typeface="Arial"/>
              <a:buChar char="•"/>
            </a:pP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672.695.653 </a:t>
            </a:r>
            <a:r>
              <a:rPr lang="en-US" sz="3200" b="1" err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comprometidos</a:t>
            </a: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 </a:t>
            </a:r>
            <a:r>
              <a:rPr lang="en-US" sz="3200" b="1" err="1">
                <a:latin typeface="Verdana"/>
                <a:ea typeface="+mn-lt"/>
                <a:cs typeface="+mn-lt"/>
              </a:rPr>
              <a:t>el</a:t>
            </a:r>
            <a:r>
              <a:rPr lang="en-U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 </a:t>
            </a:r>
            <a:r>
              <a:rPr lang="en-US" sz="3200" b="1">
                <a:latin typeface="Verdana"/>
                <a:ea typeface="+mn-lt"/>
                <a:cs typeface="+mn-lt"/>
              </a:rPr>
              <a:t>2025.</a:t>
            </a:r>
            <a:endParaRPr lang="es-ES" sz="3200">
              <a:latin typeface="Verdana"/>
            </a:endParaRPr>
          </a:p>
          <a:p>
            <a:pPr algn="l"/>
            <a:endParaRPr lang="es-ES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0D7C930-8D98-D1EA-6820-B1DF32E14B8D}"/>
              </a:ext>
            </a:extLst>
          </p:cNvPr>
          <p:cNvSpPr txBox="1"/>
          <p:nvPr/>
        </p:nvSpPr>
        <p:spPr>
          <a:xfrm>
            <a:off x="2651342" y="3194137"/>
            <a:ext cx="937364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indent="-571500" algn="l">
              <a:buFont typeface="Wingdings,Sans-Serif"/>
              <a:buChar char="ü"/>
            </a:pPr>
            <a:endParaRPr lang="en-US">
              <a:latin typeface="Verdana"/>
              <a:ea typeface="Verdana"/>
            </a:endParaRPr>
          </a:p>
          <a:p>
            <a:pPr algn="just"/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La ley de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presupuestos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2025,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asigna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$450.144.000 para la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ejecución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de la consulta.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Posteriormente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, se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realiza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modificación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presupuestaria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con un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aumento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de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presupuesto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desde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SBAP a la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Subsecretaria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del Medio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Ambiente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,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por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un total de $550.000.000. </a:t>
            </a:r>
            <a:endParaRPr lang="en-US" sz="36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Lo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que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resulta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en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un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presupuesto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total de $1.000.144.000 para Consulta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Indígena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(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Aplicación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art. 65 Ley N°21.600 </a:t>
            </a:r>
            <a:r>
              <a:rPr lang="en-US" b="1" err="1">
                <a:solidFill>
                  <a:srgbClr val="531516"/>
                </a:solidFill>
                <a:latin typeface="Verdana"/>
                <a:ea typeface="Verdana"/>
              </a:rPr>
              <a:t>el</a:t>
            </a:r>
            <a:r>
              <a:rPr lang="en-US" b="1">
                <a:solidFill>
                  <a:srgbClr val="531516"/>
                </a:solidFill>
                <a:latin typeface="Verdana"/>
                <a:ea typeface="Verdana"/>
              </a:rPr>
              <a:t> 2025)</a:t>
            </a:r>
            <a:endParaRPr lang="en-US" sz="3600" b="1">
              <a:solidFill>
                <a:srgbClr val="531516"/>
              </a:solidFill>
              <a:latin typeface="Verdana"/>
              <a:ea typeface="Verdana"/>
            </a:endParaRPr>
          </a:p>
          <a:p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/>
              <a:t>Región de Valparaíso</a:t>
            </a:r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/>
              <a:t>Total de reuniones ejecutadas</a:t>
            </a:r>
            <a:endParaRPr lang="es-ES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>
                <a:solidFill>
                  <a:schemeClr val="bg1">
                    <a:lumMod val="10000"/>
                  </a:schemeClr>
                </a:solidFill>
              </a:rPr>
              <a:t>38 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487194"/>
              </p:ext>
            </p:extLst>
          </p:nvPr>
        </p:nvGraphicFramePr>
        <p:xfrm>
          <a:off x="2517009" y="3144191"/>
          <a:ext cx="3718484" cy="3555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379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312105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2706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>
                          <a:solidFill>
                            <a:schemeClr val="tx1"/>
                          </a:solidFill>
                          <a:latin typeface="Verdana"/>
                        </a:rPr>
                        <a:t>96</a:t>
                      </a: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00265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Verdana"/>
                        </a:rPr>
                        <a:t>MAPUCHE</a:t>
                      </a:r>
                      <a:endParaRPr lang="es-ES" sz="1400">
                        <a:latin typeface="Verdana"/>
                      </a:endParaRPr>
                    </a:p>
                    <a:p>
                      <a:pPr lvl="0" algn="ctr">
                        <a:buNone/>
                      </a:pPr>
                      <a:r>
                        <a:rPr lang="es-ES" sz="1400" dirty="0">
                          <a:latin typeface="Verdana"/>
                        </a:rPr>
                        <a:t>CHANGO</a:t>
                      </a:r>
                    </a:p>
                    <a:p>
                      <a:pPr lvl="0" algn="ctr">
                        <a:buNone/>
                      </a:pPr>
                      <a:r>
                        <a:rPr lang="es-ES" sz="1400" dirty="0" err="1">
                          <a:latin typeface="Verdana"/>
                        </a:rPr>
                        <a:t>AYMARA</a:t>
                      </a:r>
                      <a:endParaRPr lang="es-ES" sz="1400">
                        <a:latin typeface="Verdana"/>
                      </a:endParaRPr>
                    </a:p>
                    <a:p>
                      <a:pPr lvl="0" algn="ctr">
                        <a:buNone/>
                      </a:pPr>
                      <a:r>
                        <a:rPr lang="es-ES" sz="1400" dirty="0">
                          <a:latin typeface="Verdana"/>
                        </a:rPr>
                        <a:t>DIAGUITA</a:t>
                      </a: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296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69704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>
                          <a:latin typeface="Verdana"/>
                        </a:rPr>
                        <a:t>56,2%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28416">
                <a:tc>
                  <a:txBody>
                    <a:bodyPr/>
                    <a:lstStyle/>
                    <a:p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>
                          <a:latin typeface="Verdana"/>
                        </a:rPr>
                        <a:t>4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4369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>
                          <a:latin typeface="Verdana"/>
                        </a:rPr>
                        <a:t>5</a:t>
                      </a: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383093" cy="39199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400" b="1" ker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 $15.264.589 </a:t>
              </a:r>
              <a:r>
                <a:rPr lang="es-CL" sz="2400" b="1" ker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400" b="1" kern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2765E4-CAAE-4B7E-85A5-2F0D50454E70}">
  <ds:schemaRefs>
    <ds:schemaRef ds:uri="bb876650-4ddb-452d-9887-f6e5a35fbb4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Panorámica</PresentationFormat>
  <Slides>12</Slides>
  <Notes>7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Tema de Office</vt:lpstr>
      <vt:lpstr>Indigenous People Day by Slidesgo</vt:lpstr>
      <vt:lpstr>Jornada de Diálogo Regional Valparaíso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Valparaíso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revision>4</cp:revision>
  <cp:lastPrinted>2024-07-16T01:58:01Z</cp:lastPrinted>
  <dcterms:created xsi:type="dcterms:W3CDTF">2024-06-18T16:48:06Z</dcterms:created>
  <dcterms:modified xsi:type="dcterms:W3CDTF">2025-10-10T14:05:16Z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