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</p:sldMasterIdLst>
  <p:notesMasterIdLst>
    <p:notesMasterId r:id="rId20"/>
  </p:notesMasterIdLst>
  <p:sldIdLst>
    <p:sldId id="258" r:id="rId5"/>
    <p:sldId id="256" r:id="rId6"/>
    <p:sldId id="2934" r:id="rId7"/>
    <p:sldId id="2932" r:id="rId8"/>
    <p:sldId id="2923" r:id="rId9"/>
    <p:sldId id="2935" r:id="rId10"/>
    <p:sldId id="262" r:id="rId11"/>
    <p:sldId id="279" r:id="rId12"/>
    <p:sldId id="2943" r:id="rId13"/>
    <p:sldId id="2937" r:id="rId14"/>
    <p:sldId id="2942" r:id="rId15"/>
    <p:sldId id="2939" r:id="rId16"/>
    <p:sldId id="2938" r:id="rId17"/>
    <p:sldId id="2941" r:id="rId18"/>
    <p:sldId id="2940" r:id="rId19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D96121F-D6CF-8FA1-E11A-FEBBAE2929CC}" name="Sergio Rivas Sánchez" initials="SS" userId="S::sergio.rivas@mma.gob.cl::cb558272-be3d-4da5-83c9-3c8671eeb8d0" providerId="AD"/>
  <p188:author id="{0900C520-4672-8F53-A827-C9D3BB2FF002}" name="Karen Jacqueline Lavoz Medina" initials="KL" userId="S::Karen.Lavoz@mma.gob.cl::f5c44179-49ff-4518-9c14-42fd55cdfbcf" providerId="AD"/>
  <p188:author id="{88686822-E203-2B6B-6CE9-685FB99AA930}" name="Marta Gislene Solís Moncada" initials="MM" userId="S::marta.solis@mma.gob.cl::697dc458-5310-4897-95c4-698811a6026f" providerId="AD"/>
  <p188:author id="{19F94645-1CA3-26A3-5272-6CBD3E550A2C}" name="Maria Karin Molt Gonzalez" initials="MM" userId="S::karin.molt@mma.gob.cl::532bc048-bde6-48bf-9f09-80596da85a86" providerId="AD"/>
  <p188:author id="{DB634E77-1653-F984-68FF-C2E9C20A755C}" name="Paulina Brenda Stowhas Salinas" initials="PS" userId="S::paulina.stowhas@mma.gob.cl::454ae320-5bf8-4e9d-b17f-97d717b02936" providerId="AD"/>
  <p188:author id="{D098F377-5B8B-BD50-871F-3167B6201930}" name="Javier Forray" initials="JFF" userId="Javier Forray" providerId="None"/>
  <p188:author id="{A48A0B8C-5838-10DF-A2B9-6E9FF8EB77D2}" name="Marcos Valdés Castillo" initials="MC" userId="S::marcos.valdes@mma.gob.cl::2394152c-b359-4bb9-b5a3-3cb695e0ade2" providerId="AD"/>
  <p188:author id="{E26FC291-ED64-1EB3-297E-6CA7BDA29C37}" name="Usuario invitado" initials="Ui" userId="S::urn:spo:anon#31095b858a7de79502e0668884c741756b7ded5e75c17236f98dc5e90fb0a6f7::" providerId="AD"/>
  <p188:author id="{BEA7D7B0-BBCE-A349-6509-543C048118D7}" name="María Beatriz Jorquera Morales" initials="MM" userId="S::maria.jorquera@mma.gob.cl::a6f2f461-b342-4fca-b9a1-780bf46eb6cf" providerId="AD"/>
  <p188:author id="{1BF15CFE-718D-B5DE-A5C9-9C5CD70A3F47}" name="Ministerio del Medio Ambiente" initials="MMA" userId="Ministerio del Medio Ambiente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024"/>
    <a:srgbClr val="9F912D"/>
    <a:srgbClr val="660033"/>
    <a:srgbClr val="800000"/>
    <a:srgbClr val="145DA3"/>
    <a:srgbClr val="47BB8D"/>
    <a:srgbClr val="008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9738CE-D59B-2AF3-69F4-29CEC8947087}" v="2" dt="2025-10-10T12:01:04.800"/>
    <p1510:client id="{23402151-055A-2155-F222-60C5FBA0E39E}" v="99" dt="2025-10-10T11:58:57.098"/>
    <p1510:client id="{7B22DB00-B20F-255B-F669-A6BB143BEFBB}" v="1" dt="2025-10-09T17:11:53.106"/>
    <p1510:client id="{7C0ACAF5-15C4-6D48-81AF-67F3B0BA4649}" v="161" dt="2025-10-09T17:56:16.198"/>
    <p1510:client id="{82A86F4C-0C62-9B38-A2F0-F1432725B154}" v="85" dt="2025-10-08T14:36:28.4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809"/>
    <p:restoredTop sz="94688"/>
  </p:normalViewPr>
  <p:slideViewPr>
    <p:cSldViewPr snapToGrid="0">
      <p:cViewPr varScale="1">
        <p:scale>
          <a:sx n="96" d="100"/>
          <a:sy n="96" d="100"/>
        </p:scale>
        <p:origin x="21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D2DED6-9E17-479D-9942-B1EAE619021B}" type="datetimeFigureOut">
              <a:rPr lang="es-CL"/>
              <a:t>10-10-25</a:t>
            </a:fld>
            <a:endParaRPr lang="es-ES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A889A-8BA7-4C4A-9616-FB5BC92F45AD}" type="slidenum">
              <a:r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04342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8" name="Google Shape;24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CL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B8E192AC-9CD8-0364-A9E9-D0B38A64D7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>
            <a:extLst>
              <a:ext uri="{FF2B5EF4-FFF2-40B4-BE49-F238E27FC236}">
                <a16:creationId xmlns:a16="http://schemas.microsoft.com/office/drawing/2014/main" id="{D6814688-1BB8-A17F-A4E1-965CFC70D05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8" name="Google Shape;248;p3:notes">
            <a:extLst>
              <a:ext uri="{FF2B5EF4-FFF2-40B4-BE49-F238E27FC236}">
                <a16:creationId xmlns:a16="http://schemas.microsoft.com/office/drawing/2014/main" id="{305FF29E-A85C-F6B0-AD96-5D2A4AA7F7E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5996566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4256F6D3-1E44-DFE1-AF15-2040A5D2F3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>
            <a:extLst>
              <a:ext uri="{FF2B5EF4-FFF2-40B4-BE49-F238E27FC236}">
                <a16:creationId xmlns:a16="http://schemas.microsoft.com/office/drawing/2014/main" id="{59725711-8823-2AF2-42D7-1655CD31686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8" name="Google Shape;248;p3:notes">
            <a:extLst>
              <a:ext uri="{FF2B5EF4-FFF2-40B4-BE49-F238E27FC236}">
                <a16:creationId xmlns:a16="http://schemas.microsoft.com/office/drawing/2014/main" id="{D3998D4E-1037-7F1B-9589-3FBED4BF3F5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4659600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>
          <a:extLst>
            <a:ext uri="{FF2B5EF4-FFF2-40B4-BE49-F238E27FC236}">
              <a16:creationId xmlns:a16="http://schemas.microsoft.com/office/drawing/2014/main" id="{0180FE3D-FA58-F049-5D9E-251646E3E4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:notes">
            <a:extLst>
              <a:ext uri="{FF2B5EF4-FFF2-40B4-BE49-F238E27FC236}">
                <a16:creationId xmlns:a16="http://schemas.microsoft.com/office/drawing/2014/main" id="{C5F36942-DC36-E871-806D-49CA7C9BD93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19" name="Google Shape;219;p1:notes">
            <a:extLst>
              <a:ext uri="{FF2B5EF4-FFF2-40B4-BE49-F238E27FC236}">
                <a16:creationId xmlns:a16="http://schemas.microsoft.com/office/drawing/2014/main" id="{911BB4C1-17BF-9576-6173-2CC22684AE8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901744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19" name="Google Shape;21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CL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CA889A-8BA7-4C4A-9616-FB5BC92F45AD}" type="slidenum">
              <a:rPr lang="es-CL" smtClean="0"/>
              <a:t>5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0341161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7075F2CA-5C07-6BEC-22C3-E209729BBC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>
            <a:extLst>
              <a:ext uri="{FF2B5EF4-FFF2-40B4-BE49-F238E27FC236}">
                <a16:creationId xmlns:a16="http://schemas.microsoft.com/office/drawing/2014/main" id="{C77EE0BA-6C72-BAA9-2ACB-EDB9C28D303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8" name="Google Shape;248;p3:notes">
            <a:extLst>
              <a:ext uri="{FF2B5EF4-FFF2-40B4-BE49-F238E27FC236}">
                <a16:creationId xmlns:a16="http://schemas.microsoft.com/office/drawing/2014/main" id="{484F665B-FD6F-F285-FBA4-FEBFB8F9936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1143881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80" name="Google Shape;28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CL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>
          <a:extLst>
            <a:ext uri="{FF2B5EF4-FFF2-40B4-BE49-F238E27FC236}">
              <a16:creationId xmlns:a16="http://schemas.microsoft.com/office/drawing/2014/main" id="{2C53832A-9696-88A3-3762-F2FB9146F9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6:notes">
            <a:extLst>
              <a:ext uri="{FF2B5EF4-FFF2-40B4-BE49-F238E27FC236}">
                <a16:creationId xmlns:a16="http://schemas.microsoft.com/office/drawing/2014/main" id="{D6DB8E5E-ABC4-2EAF-A2C3-FA23D379186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69" name="Google Shape;269;p6:notes">
            <a:extLst>
              <a:ext uri="{FF2B5EF4-FFF2-40B4-BE49-F238E27FC236}">
                <a16:creationId xmlns:a16="http://schemas.microsoft.com/office/drawing/2014/main" id="{0CC125B6-B1D7-384B-B749-9E06F19FF8B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6729609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>
          <a:extLst>
            <a:ext uri="{FF2B5EF4-FFF2-40B4-BE49-F238E27FC236}">
              <a16:creationId xmlns:a16="http://schemas.microsoft.com/office/drawing/2014/main" id="{051A19D9-5C95-F9F8-3277-037DB99A65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6:notes">
            <a:extLst>
              <a:ext uri="{FF2B5EF4-FFF2-40B4-BE49-F238E27FC236}">
                <a16:creationId xmlns:a16="http://schemas.microsoft.com/office/drawing/2014/main" id="{4EF8BF4E-CA7A-B572-8987-C2522FCBD13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69" name="Google Shape;269;p6:notes">
            <a:extLst>
              <a:ext uri="{FF2B5EF4-FFF2-40B4-BE49-F238E27FC236}">
                <a16:creationId xmlns:a16="http://schemas.microsoft.com/office/drawing/2014/main" id="{251E42CE-32DA-4FEE-A9EF-D112568FF68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7360956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60CBD8EC-093C-5FB8-776A-A4B9C28418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>
            <a:extLst>
              <a:ext uri="{FF2B5EF4-FFF2-40B4-BE49-F238E27FC236}">
                <a16:creationId xmlns:a16="http://schemas.microsoft.com/office/drawing/2014/main" id="{56D3909A-2E75-6E83-2774-227D0935E15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8" name="Google Shape;248;p3:notes">
            <a:extLst>
              <a:ext uri="{FF2B5EF4-FFF2-40B4-BE49-F238E27FC236}">
                <a16:creationId xmlns:a16="http://schemas.microsoft.com/office/drawing/2014/main" id="{E4F4BC30-138F-DA2A-E41D-1A601EBA657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1434859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B53140E1-5D0F-0B9F-CF3F-1ED6736136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>
            <a:extLst>
              <a:ext uri="{FF2B5EF4-FFF2-40B4-BE49-F238E27FC236}">
                <a16:creationId xmlns:a16="http://schemas.microsoft.com/office/drawing/2014/main" id="{1AF6B0BD-7DD2-2516-0BFD-A008C973804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8" name="Google Shape;248;p3:notes">
            <a:extLst>
              <a:ext uri="{FF2B5EF4-FFF2-40B4-BE49-F238E27FC236}">
                <a16:creationId xmlns:a16="http://schemas.microsoft.com/office/drawing/2014/main" id="{DDC32978-511E-5066-27BE-6913003F438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99743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6.png"/><Relationship Id="rId2" Type="http://schemas.openxmlformats.org/officeDocument/2006/relationships/image" Target="../media/image8.png"/><Relationship Id="rId16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11" Type="http://schemas.openxmlformats.org/officeDocument/2006/relationships/image" Target="../media/image7.png"/><Relationship Id="rId5" Type="http://schemas.openxmlformats.org/officeDocument/2006/relationships/image" Target="../media/image11.png"/><Relationship Id="rId15" Type="http://schemas.openxmlformats.org/officeDocument/2006/relationships/image" Target="../media/image15.png"/><Relationship Id="rId10" Type="http://schemas.openxmlformats.org/officeDocument/2006/relationships/image" Target="../media/image3.png"/><Relationship Id="rId4" Type="http://schemas.openxmlformats.org/officeDocument/2006/relationships/image" Target="../media/image10.png"/><Relationship Id="rId9" Type="http://schemas.openxmlformats.org/officeDocument/2006/relationships/image" Target="../media/image17.png"/><Relationship Id="rId14" Type="http://schemas.openxmlformats.org/officeDocument/2006/relationships/image" Target="../media/image14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>
            <a:spLocks noGrp="1"/>
          </p:cNvSpPr>
          <p:nvPr>
            <p:ph type="pic" idx="2"/>
          </p:nvPr>
        </p:nvSpPr>
        <p:spPr>
          <a:xfrm>
            <a:off x="7535920" y="0"/>
            <a:ext cx="4656081" cy="686256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s-CL" dirty="0"/>
          </a:p>
        </p:txBody>
      </p:sp>
      <p:sp>
        <p:nvSpPr>
          <p:cNvPr id="92" name="Google Shape;92;p15"/>
          <p:cNvSpPr txBox="1">
            <a:spLocks noGrp="1"/>
          </p:cNvSpPr>
          <p:nvPr>
            <p:ph type="body" idx="1"/>
          </p:nvPr>
        </p:nvSpPr>
        <p:spPr>
          <a:xfrm>
            <a:off x="960000" y="2160733"/>
            <a:ext cx="5726400" cy="39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38945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93" name="Google Shape;93;p15"/>
          <p:cNvSpPr txBox="1">
            <a:spLocks noGrp="1"/>
          </p:cNvSpPr>
          <p:nvPr>
            <p:ph type="title"/>
          </p:nvPr>
        </p:nvSpPr>
        <p:spPr>
          <a:xfrm>
            <a:off x="960000" y="593169"/>
            <a:ext cx="5726400" cy="13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29710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Portadill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D10B83-DC68-9CB3-26B7-4BF431E64A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279843"/>
            <a:ext cx="10515600" cy="837711"/>
          </a:xfrm>
        </p:spPr>
        <p:txBody>
          <a:bodyPr>
            <a:normAutofit/>
          </a:bodyPr>
          <a:lstStyle>
            <a:lvl1pPr algn="ctr">
              <a:defRPr sz="4600" b="1" i="0">
                <a:solidFill>
                  <a:srgbClr val="0B458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s-MX"/>
              <a:t>Título de lámina</a:t>
            </a:r>
            <a:endParaRPr lang="es-CL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id="{4EF85A1B-74A0-E128-CE32-50B638FB71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01160" y="3264816"/>
            <a:ext cx="3789683" cy="34673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0B4581"/>
                </a:solidFill>
              </a:defRPr>
            </a:lvl1pPr>
          </a:lstStyle>
          <a:p>
            <a:pPr lvl="0"/>
            <a:r>
              <a:rPr lang="es-MX"/>
              <a:t>Bajada de lámina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74750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2"/>
          <p:cNvSpPr txBox="1">
            <a:spLocks noGrp="1"/>
          </p:cNvSpPr>
          <p:nvPr>
            <p:ph type="body" idx="1"/>
          </p:nvPr>
        </p:nvSpPr>
        <p:spPr>
          <a:xfrm>
            <a:off x="971688" y="2261353"/>
            <a:ext cx="4982000" cy="3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80" name="Google Shape;180;p22"/>
          <p:cNvSpPr txBox="1">
            <a:spLocks noGrp="1"/>
          </p:cNvSpPr>
          <p:nvPr>
            <p:ph type="body" idx="2"/>
          </p:nvPr>
        </p:nvSpPr>
        <p:spPr>
          <a:xfrm>
            <a:off x="6259333" y="2271864"/>
            <a:ext cx="4982000" cy="3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81" name="Google Shape;181;p22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2" name="Google Shape;182;p22"/>
          <p:cNvSpPr txBox="1">
            <a:spLocks noGrp="1"/>
          </p:cNvSpPr>
          <p:nvPr>
            <p:ph type="title" idx="3"/>
          </p:nvPr>
        </p:nvSpPr>
        <p:spPr>
          <a:xfrm>
            <a:off x="960000" y="1552000"/>
            <a:ext cx="10272000" cy="6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183" name="Google Shape;183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115698">
            <a:off x="8709414" y="3281923"/>
            <a:ext cx="4464788" cy="446478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4" name="Google Shape;184;p22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85" name="Google Shape;185;p22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22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4219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3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p23"/>
          <p:cNvSpPr txBox="1">
            <a:spLocks noGrp="1"/>
          </p:cNvSpPr>
          <p:nvPr>
            <p:ph type="title" idx="2"/>
          </p:nvPr>
        </p:nvSpPr>
        <p:spPr>
          <a:xfrm>
            <a:off x="951067" y="3852195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0" name="Google Shape;190;p23"/>
          <p:cNvSpPr txBox="1">
            <a:spLocks noGrp="1"/>
          </p:cNvSpPr>
          <p:nvPr>
            <p:ph type="subTitle" idx="1"/>
          </p:nvPr>
        </p:nvSpPr>
        <p:spPr>
          <a:xfrm>
            <a:off x="951067" y="4528961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23"/>
          <p:cNvSpPr txBox="1">
            <a:spLocks noGrp="1"/>
          </p:cNvSpPr>
          <p:nvPr>
            <p:ph type="title" idx="3"/>
          </p:nvPr>
        </p:nvSpPr>
        <p:spPr>
          <a:xfrm>
            <a:off x="4496200" y="1833817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2" name="Google Shape;192;p23"/>
          <p:cNvSpPr txBox="1">
            <a:spLocks noGrp="1"/>
          </p:cNvSpPr>
          <p:nvPr>
            <p:ph type="subTitle" idx="4"/>
          </p:nvPr>
        </p:nvSpPr>
        <p:spPr>
          <a:xfrm>
            <a:off x="4496301" y="2510584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3" name="Google Shape;193;p23"/>
          <p:cNvSpPr txBox="1">
            <a:spLocks noGrp="1"/>
          </p:cNvSpPr>
          <p:nvPr>
            <p:ph type="title" idx="5"/>
          </p:nvPr>
        </p:nvSpPr>
        <p:spPr>
          <a:xfrm>
            <a:off x="8041535" y="3852195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4" name="Google Shape;194;p23"/>
          <p:cNvSpPr txBox="1">
            <a:spLocks noGrp="1"/>
          </p:cNvSpPr>
          <p:nvPr>
            <p:ph type="subTitle" idx="6"/>
          </p:nvPr>
        </p:nvSpPr>
        <p:spPr>
          <a:xfrm>
            <a:off x="8041535" y="4528961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5" name="Google Shape;195;p23"/>
          <p:cNvSpPr>
            <a:spLocks noGrp="1"/>
          </p:cNvSpPr>
          <p:nvPr>
            <p:ph type="pic" idx="7"/>
          </p:nvPr>
        </p:nvSpPr>
        <p:spPr>
          <a:xfrm>
            <a:off x="1487667" y="1696205"/>
            <a:ext cx="2126000" cy="2126000"/>
          </a:xfrm>
          <a:prstGeom prst="ellipse">
            <a:avLst/>
          </a:prstGeom>
          <a:noFill/>
          <a:ln>
            <a:noFill/>
          </a:ln>
        </p:spPr>
        <p:txBody>
          <a:bodyPr/>
          <a:lstStyle/>
          <a:p>
            <a:endParaRPr lang="es-CL" dirty="0"/>
          </a:p>
        </p:txBody>
      </p:sp>
      <p:sp>
        <p:nvSpPr>
          <p:cNvPr id="196" name="Google Shape;196;p23"/>
          <p:cNvSpPr>
            <a:spLocks noGrp="1"/>
          </p:cNvSpPr>
          <p:nvPr>
            <p:ph type="pic" idx="8"/>
          </p:nvPr>
        </p:nvSpPr>
        <p:spPr>
          <a:xfrm>
            <a:off x="8578333" y="1696205"/>
            <a:ext cx="2126000" cy="2126000"/>
          </a:xfrm>
          <a:prstGeom prst="ellipse">
            <a:avLst/>
          </a:prstGeom>
          <a:noFill/>
          <a:ln>
            <a:noFill/>
          </a:ln>
        </p:spPr>
        <p:txBody>
          <a:bodyPr/>
          <a:lstStyle/>
          <a:p>
            <a:endParaRPr lang="es-CL" dirty="0"/>
          </a:p>
        </p:txBody>
      </p:sp>
      <p:sp>
        <p:nvSpPr>
          <p:cNvPr id="197" name="Google Shape;197;p23"/>
          <p:cNvSpPr>
            <a:spLocks noGrp="1"/>
          </p:cNvSpPr>
          <p:nvPr>
            <p:ph type="pic" idx="9"/>
          </p:nvPr>
        </p:nvSpPr>
        <p:spPr>
          <a:xfrm>
            <a:off x="5033000" y="3874863"/>
            <a:ext cx="2126000" cy="2126000"/>
          </a:xfrm>
          <a:prstGeom prst="ellipse">
            <a:avLst/>
          </a:prstGeom>
          <a:noFill/>
          <a:ln>
            <a:noFill/>
          </a:ln>
        </p:spPr>
        <p:txBody>
          <a:bodyPr/>
          <a:lstStyle/>
          <a:p>
            <a:endParaRPr lang="es-CL" dirty="0"/>
          </a:p>
        </p:txBody>
      </p:sp>
      <p:pic>
        <p:nvPicPr>
          <p:cNvPr id="198" name="Google Shape;198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673495">
            <a:off x="9820128" y="3979924"/>
            <a:ext cx="3354461" cy="33544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9" name="Google Shape;199;p23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200" name="Google Shape;200;p23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23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98364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4"/>
          <p:cNvSpPr txBox="1">
            <a:spLocks noGrp="1"/>
          </p:cNvSpPr>
          <p:nvPr>
            <p:ph type="title"/>
          </p:nvPr>
        </p:nvSpPr>
        <p:spPr>
          <a:xfrm>
            <a:off x="955400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204" name="Google Shape;204;p24"/>
          <p:cNvSpPr txBox="1">
            <a:spLocks noGrp="1"/>
          </p:cNvSpPr>
          <p:nvPr>
            <p:ph type="title" idx="2"/>
          </p:nvPr>
        </p:nvSpPr>
        <p:spPr>
          <a:xfrm>
            <a:off x="955400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5" name="Google Shape;205;p24"/>
          <p:cNvSpPr txBox="1">
            <a:spLocks noGrp="1"/>
          </p:cNvSpPr>
          <p:nvPr>
            <p:ph type="subTitle" idx="1"/>
          </p:nvPr>
        </p:nvSpPr>
        <p:spPr>
          <a:xfrm>
            <a:off x="955400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06" name="Google Shape;206;p24"/>
          <p:cNvSpPr txBox="1">
            <a:spLocks noGrp="1"/>
          </p:cNvSpPr>
          <p:nvPr>
            <p:ph type="title" idx="3"/>
          </p:nvPr>
        </p:nvSpPr>
        <p:spPr>
          <a:xfrm>
            <a:off x="4444400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7" name="Google Shape;207;p24"/>
          <p:cNvSpPr txBox="1">
            <a:spLocks noGrp="1"/>
          </p:cNvSpPr>
          <p:nvPr>
            <p:ph type="subTitle" idx="4"/>
          </p:nvPr>
        </p:nvSpPr>
        <p:spPr>
          <a:xfrm>
            <a:off x="4444400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24"/>
          <p:cNvSpPr txBox="1">
            <a:spLocks noGrp="1"/>
          </p:cNvSpPr>
          <p:nvPr>
            <p:ph type="title" idx="5"/>
          </p:nvPr>
        </p:nvSpPr>
        <p:spPr>
          <a:xfrm>
            <a:off x="7929496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9" name="Google Shape;209;p24"/>
          <p:cNvSpPr txBox="1">
            <a:spLocks noGrp="1"/>
          </p:cNvSpPr>
          <p:nvPr>
            <p:ph type="subTitle" idx="6"/>
          </p:nvPr>
        </p:nvSpPr>
        <p:spPr>
          <a:xfrm>
            <a:off x="7929496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10" name="Google Shape;210;p24"/>
          <p:cNvSpPr txBox="1">
            <a:spLocks noGrp="1"/>
          </p:cNvSpPr>
          <p:nvPr>
            <p:ph type="title" idx="7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11" name="Google Shape;211;p24"/>
          <p:cNvSpPr txBox="1">
            <a:spLocks noGrp="1"/>
          </p:cNvSpPr>
          <p:nvPr>
            <p:ph type="title" idx="8"/>
          </p:nvPr>
        </p:nvSpPr>
        <p:spPr>
          <a:xfrm>
            <a:off x="4444400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212" name="Google Shape;212;p24"/>
          <p:cNvSpPr txBox="1">
            <a:spLocks noGrp="1"/>
          </p:cNvSpPr>
          <p:nvPr>
            <p:ph type="title" idx="9"/>
          </p:nvPr>
        </p:nvSpPr>
        <p:spPr>
          <a:xfrm>
            <a:off x="7929496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pic>
        <p:nvPicPr>
          <p:cNvPr id="213" name="Google Shape;213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678419">
            <a:off x="9877390" y="3725294"/>
            <a:ext cx="3354461" cy="33544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4" name="Google Shape;214;p24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215" name="Google Shape;215;p24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24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8357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10"/>
          <p:cNvSpPr txBox="1">
            <a:spLocks noGrp="1"/>
          </p:cNvSpPr>
          <p:nvPr>
            <p:ph type="ctrTitle"/>
          </p:nvPr>
        </p:nvSpPr>
        <p:spPr>
          <a:xfrm>
            <a:off x="842597" y="2190044"/>
            <a:ext cx="6678273" cy="2822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7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10"/>
          <p:cNvSpPr txBox="1">
            <a:spLocks noGrp="1"/>
          </p:cNvSpPr>
          <p:nvPr>
            <p:ph type="subTitle" idx="1"/>
          </p:nvPr>
        </p:nvSpPr>
        <p:spPr>
          <a:xfrm>
            <a:off x="842597" y="5164179"/>
            <a:ext cx="6678273" cy="795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pic>
        <p:nvPicPr>
          <p:cNvPr id="12" name="Google Shape;12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300344">
            <a:off x="8931640" y="2411453"/>
            <a:ext cx="765891" cy="765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365972">
            <a:off x="10709911" y="4830441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1065139">
            <a:off x="8550977" y="5674134"/>
            <a:ext cx="632967" cy="632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300344">
            <a:off x="9685797" y="4069770"/>
            <a:ext cx="523113" cy="523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1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300344">
            <a:off x="11030349" y="461414"/>
            <a:ext cx="523113" cy="52311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" name="Google Shape;17;p10"/>
          <p:cNvGrpSpPr/>
          <p:nvPr/>
        </p:nvGrpSpPr>
        <p:grpSpPr>
          <a:xfrm>
            <a:off x="8525592" y="-333432"/>
            <a:ext cx="3272877" cy="3315613"/>
            <a:chOff x="5382257" y="1730660"/>
            <a:chExt cx="2454658" cy="2486710"/>
          </a:xfrm>
        </p:grpSpPr>
        <p:pic>
          <p:nvPicPr>
            <p:cNvPr id="18" name="Google Shape;18;p10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" name="Google Shape;19;p10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0" name="Google Shape;20;p10"/>
          <p:cNvGrpSpPr/>
          <p:nvPr/>
        </p:nvGrpSpPr>
        <p:grpSpPr>
          <a:xfrm>
            <a:off x="8057174" y="2759778"/>
            <a:ext cx="2300781" cy="2216703"/>
            <a:chOff x="6042880" y="2069833"/>
            <a:chExt cx="1725586" cy="1662527"/>
          </a:xfrm>
        </p:grpSpPr>
        <p:pic>
          <p:nvPicPr>
            <p:cNvPr id="21" name="Google Shape;21;p10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Google Shape;22;p10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3" name="Google Shape;23;p10"/>
          <p:cNvGrpSpPr/>
          <p:nvPr/>
        </p:nvGrpSpPr>
        <p:grpSpPr>
          <a:xfrm>
            <a:off x="8710082" y="4610925"/>
            <a:ext cx="2311655" cy="2311656"/>
            <a:chOff x="6532561" y="3458194"/>
            <a:chExt cx="1733741" cy="1733742"/>
          </a:xfrm>
        </p:grpSpPr>
        <p:pic>
          <p:nvPicPr>
            <p:cNvPr id="24" name="Google Shape;24;p10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" name="Google Shape;25;p10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6" name="Google Shape;26;p10"/>
          <p:cNvGrpSpPr/>
          <p:nvPr/>
        </p:nvGrpSpPr>
        <p:grpSpPr>
          <a:xfrm>
            <a:off x="10040871" y="3247428"/>
            <a:ext cx="2104901" cy="2146941"/>
            <a:chOff x="7530653" y="2435571"/>
            <a:chExt cx="1578676" cy="1610206"/>
          </a:xfrm>
        </p:grpSpPr>
        <p:pic>
          <p:nvPicPr>
            <p:cNvPr id="27" name="Google Shape;27;p10"/>
            <p:cNvPicPr preferRelativeResize="0"/>
            <p:nvPr/>
          </p:nvPicPr>
          <p:blipFill rotWithShape="1">
            <a:blip r:embed="rId13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" name="Google Shape;28;p10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9" name="Google Shape;29;p10"/>
          <p:cNvGrpSpPr/>
          <p:nvPr/>
        </p:nvGrpSpPr>
        <p:grpSpPr>
          <a:xfrm>
            <a:off x="10213610" y="2068447"/>
            <a:ext cx="1879095" cy="1847567"/>
            <a:chOff x="7660207" y="1551335"/>
            <a:chExt cx="1409321" cy="1385675"/>
          </a:xfrm>
        </p:grpSpPr>
        <p:pic>
          <p:nvPicPr>
            <p:cNvPr id="30" name="Google Shape;30;p10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" name="Google Shape;31;p10"/>
            <p:cNvPicPr preferRelativeResize="0"/>
            <p:nvPr/>
          </p:nvPicPr>
          <p:blipFill rotWithShape="1">
            <a:blip r:embed="rId16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2" name="Google Shape;32;p10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33" name="Google Shape;33;p10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34;p10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5678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>
            <a:spLocks noGrp="1"/>
          </p:cNvSpPr>
          <p:nvPr>
            <p:ph type="title"/>
          </p:nvPr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subTitle" idx="1"/>
          </p:nvPr>
        </p:nvSpPr>
        <p:spPr>
          <a:xfrm>
            <a:off x="2964800" y="1719867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title" idx="2"/>
          </p:nvPr>
        </p:nvSpPr>
        <p:spPr>
          <a:xfrm>
            <a:off x="2964800" y="2725203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8" name="Google Shape;98;p16"/>
          <p:cNvSpPr txBox="1">
            <a:spLocks noGrp="1"/>
          </p:cNvSpPr>
          <p:nvPr>
            <p:ph type="subTitle" idx="3"/>
          </p:nvPr>
        </p:nvSpPr>
        <p:spPr>
          <a:xfrm>
            <a:off x="2964800" y="352360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9" name="Google Shape;99;p16"/>
          <p:cNvSpPr txBox="1">
            <a:spLocks noGrp="1"/>
          </p:cNvSpPr>
          <p:nvPr>
            <p:ph type="title" idx="4"/>
          </p:nvPr>
        </p:nvSpPr>
        <p:spPr>
          <a:xfrm>
            <a:off x="2964800" y="4528929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0" name="Google Shape;100;p16"/>
          <p:cNvSpPr txBox="1">
            <a:spLocks noGrp="1"/>
          </p:cNvSpPr>
          <p:nvPr>
            <p:ph type="subTitle" idx="5"/>
          </p:nvPr>
        </p:nvSpPr>
        <p:spPr>
          <a:xfrm>
            <a:off x="2964800" y="532733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pic>
        <p:nvPicPr>
          <p:cNvPr id="101" name="Google Shape;101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779387">
            <a:off x="9112059" y="3528644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16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03" name="Google Shape;103;p16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6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647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7"/>
          <p:cNvGrpSpPr/>
          <p:nvPr/>
        </p:nvGrpSpPr>
        <p:grpSpPr>
          <a:xfrm>
            <a:off x="9013771" y="-504490"/>
            <a:ext cx="3960181" cy="4011892"/>
            <a:chOff x="5382257" y="1730660"/>
            <a:chExt cx="2454658" cy="2486710"/>
          </a:xfrm>
        </p:grpSpPr>
        <p:pic>
          <p:nvPicPr>
            <p:cNvPr id="107" name="Google Shape;107;p1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8" name="Google Shape;108;p1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9" name="Google Shape;109;p17"/>
          <p:cNvGrpSpPr/>
          <p:nvPr/>
        </p:nvGrpSpPr>
        <p:grpSpPr>
          <a:xfrm>
            <a:off x="-357764" y="4410536"/>
            <a:ext cx="3062341" cy="2950432"/>
            <a:chOff x="6042880" y="2069833"/>
            <a:chExt cx="1725586" cy="1662527"/>
          </a:xfrm>
        </p:grpSpPr>
        <p:pic>
          <p:nvPicPr>
            <p:cNvPr id="110" name="Google Shape;110;p17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1" name="Google Shape;111;p1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2" name="Google Shape;112;p17"/>
          <p:cNvGrpSpPr/>
          <p:nvPr/>
        </p:nvGrpSpPr>
        <p:grpSpPr>
          <a:xfrm rot="553010">
            <a:off x="-792282" y="-664465"/>
            <a:ext cx="3722943" cy="4095240"/>
            <a:chOff x="6532561" y="3458194"/>
            <a:chExt cx="1733741" cy="1733742"/>
          </a:xfrm>
        </p:grpSpPr>
        <p:pic>
          <p:nvPicPr>
            <p:cNvPr id="113" name="Google Shape;113;p17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4" name="Google Shape;114;p17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5" name="Google Shape;115;p17"/>
          <p:cNvGrpSpPr/>
          <p:nvPr/>
        </p:nvGrpSpPr>
        <p:grpSpPr>
          <a:xfrm>
            <a:off x="8874789" y="4216702"/>
            <a:ext cx="3661823" cy="3600385"/>
            <a:chOff x="7660207" y="1551335"/>
            <a:chExt cx="1409321" cy="1385675"/>
          </a:xfrm>
        </p:grpSpPr>
        <p:pic>
          <p:nvPicPr>
            <p:cNvPr id="116" name="Google Shape;116;p17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Google Shape;117;p17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8" name="Google Shape;118;p1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300344">
            <a:off x="123506" y="3236763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7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1390036" y="3592404"/>
            <a:ext cx="842481" cy="842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7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 rot="-300344">
            <a:off x="10569380" y="3369288"/>
            <a:ext cx="926729" cy="926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7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 rot="-652340">
            <a:off x="8131775" y="5401162"/>
            <a:ext cx="1233476" cy="12334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2" name="Google Shape;122;p17"/>
          <p:cNvGrpSpPr/>
          <p:nvPr/>
        </p:nvGrpSpPr>
        <p:grpSpPr>
          <a:xfrm rot="501521">
            <a:off x="2163319" y="4508628"/>
            <a:ext cx="2546932" cy="2857579"/>
            <a:chOff x="7530653" y="2435571"/>
            <a:chExt cx="1578676" cy="1610206"/>
          </a:xfrm>
        </p:grpSpPr>
        <p:pic>
          <p:nvPicPr>
            <p:cNvPr id="123" name="Google Shape;123;p17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4" name="Google Shape;124;p17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25" name="Google Shape;125;p17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 rot="952049">
            <a:off x="9490659" y="3372523"/>
            <a:ext cx="842480" cy="8424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6" name="Google Shape;126;p17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127" name="Google Shape;127;p17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7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9993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4"/>
          <p:cNvSpPr txBox="1">
            <a:spLocks noGrp="1"/>
          </p:cNvSpPr>
          <p:nvPr>
            <p:ph type="body" idx="1"/>
          </p:nvPr>
        </p:nvSpPr>
        <p:spPr>
          <a:xfrm>
            <a:off x="950667" y="1712633"/>
            <a:ext cx="4982000" cy="442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body" idx="2"/>
          </p:nvPr>
        </p:nvSpPr>
        <p:spPr>
          <a:xfrm>
            <a:off x="6259333" y="1712633"/>
            <a:ext cx="4982000" cy="442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86" name="Google Shape;86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673495">
            <a:off x="8212905" y="2997672"/>
            <a:ext cx="4911267" cy="491126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7" name="Google Shape;87;p14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88" name="Google Shape;88;p14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" name="Google Shape;89;p14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247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0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149" name="Google Shape;149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295218">
            <a:off x="8922871" y="3739167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0" name="Google Shape;150;p20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51" name="Google Shape;151;p20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20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386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endParaRPr/>
          </a:p>
        </p:txBody>
      </p:sp>
      <p:sp>
        <p:nvSpPr>
          <p:cNvPr id="7" name="Google Shape;7;p9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marL="914400" marR="0" lvl="1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marL="1371600" marR="0" lvl="2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marL="1828800" marR="0" lvl="3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marL="2286000" marR="0" lvl="4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marL="2743200" marR="0" lvl="5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marL="3200400" marR="0" lvl="6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marL="3657600" marR="0" lvl="7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marL="4114800" marR="0" lvl="8" indent="-3302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7148572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</p:sldLayoutIdLst>
  <p:hf hd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mmambiente-my.sharepoint.com/:x:/g/personal/valentina_espinoza_mma_gob_cl/EYjLo2_fNfJFmFjbH4X67coBozbNCot33aCN5aiHkfGrEA?e=n3mUY5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72625B6B-1811-C915-7DC7-55219E890E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792" y="465827"/>
            <a:ext cx="1259457" cy="1255216"/>
          </a:xfrm>
          <a:prstGeom prst="rect">
            <a:avLst/>
          </a:prstGeom>
        </p:spPr>
      </p:pic>
      <p:sp>
        <p:nvSpPr>
          <p:cNvPr id="11" name="Título 10">
            <a:extLst>
              <a:ext uri="{FF2B5EF4-FFF2-40B4-BE49-F238E27FC236}">
                <a16:creationId xmlns:a16="http://schemas.microsoft.com/office/drawing/2014/main" id="{350D4654-8ADC-3CCE-E733-05D38C76F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7253" y="800697"/>
            <a:ext cx="12191999" cy="1148873"/>
          </a:xfrm>
        </p:spPr>
        <p:txBody>
          <a:bodyPr/>
          <a:lstStyle/>
          <a:p>
            <a:pPr algn="ctr"/>
            <a:r>
              <a:rPr lang="es-ES" dirty="0"/>
              <a:t>Programa</a:t>
            </a:r>
            <a:endParaRPr lang="es-CL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660020F-3B78-1574-ED90-A673165984A4}"/>
              </a:ext>
            </a:extLst>
          </p:cNvPr>
          <p:cNvSpPr txBox="1"/>
          <p:nvPr/>
        </p:nvSpPr>
        <p:spPr>
          <a:xfrm>
            <a:off x="2155817" y="2054653"/>
            <a:ext cx="9144000" cy="4462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571500" indent="-571500" algn="l">
              <a:buFont typeface="Wingdings,Sans-Serif"/>
              <a:buChar char="ü"/>
            </a:pPr>
            <a:endParaRPr lang="en-US" sz="2400" dirty="0">
              <a:latin typeface="Verdana"/>
              <a:ea typeface="Verdana"/>
            </a:endParaRPr>
          </a:p>
          <a:p>
            <a:pPr algn="just"/>
            <a:r>
              <a:rPr lang="en-US" sz="2400" b="1" dirty="0">
                <a:solidFill>
                  <a:srgbClr val="531516"/>
                </a:solidFill>
                <a:latin typeface="Verdana"/>
                <a:ea typeface="Verdana"/>
              </a:rPr>
              <a:t>09:00-10:00	</a:t>
            </a:r>
            <a:r>
              <a:rPr lang="en-US" sz="2400" dirty="0">
                <a:solidFill>
                  <a:srgbClr val="531516"/>
                </a:solidFill>
                <a:latin typeface="Verdana"/>
                <a:ea typeface="Verdana"/>
              </a:rPr>
              <a:t>Acreditación y desayuno</a:t>
            </a:r>
          </a:p>
          <a:p>
            <a:pPr algn="just"/>
            <a:r>
              <a:rPr lang="en-US" sz="2400" dirty="0">
                <a:solidFill>
                  <a:srgbClr val="531516"/>
                </a:solidFill>
                <a:latin typeface="Verdana"/>
                <a:ea typeface="Verdana"/>
              </a:rPr>
              <a:t>			</a:t>
            </a:r>
            <a:r>
              <a:rPr lang="en-US" sz="2000" dirty="0">
                <a:solidFill>
                  <a:srgbClr val="531516"/>
                </a:solidFill>
                <a:latin typeface="Verdana"/>
                <a:ea typeface="Verdana"/>
              </a:rPr>
              <a:t>Centro Documentación MMA</a:t>
            </a:r>
          </a:p>
          <a:p>
            <a:pPr algn="just"/>
            <a:endParaRPr lang="en-US" sz="2400" b="1" dirty="0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r>
              <a:rPr lang="en-US" sz="2400" b="1" dirty="0">
                <a:solidFill>
                  <a:srgbClr val="531516"/>
                </a:solidFill>
                <a:latin typeface="Verdana"/>
                <a:ea typeface="Verdana"/>
              </a:rPr>
              <a:t>10:00-10:30	</a:t>
            </a:r>
            <a:r>
              <a:rPr lang="en-US" sz="2400" dirty="0">
                <a:solidFill>
                  <a:srgbClr val="531516"/>
                </a:solidFill>
                <a:latin typeface="Verdana"/>
                <a:ea typeface="Verdana"/>
              </a:rPr>
              <a:t>Presentación</a:t>
            </a:r>
          </a:p>
          <a:p>
            <a:pPr algn="just"/>
            <a:r>
              <a:rPr lang="en-US" sz="2400" b="1" dirty="0">
                <a:solidFill>
                  <a:srgbClr val="531516"/>
                </a:solidFill>
                <a:latin typeface="Verdana"/>
                <a:ea typeface="Verdana"/>
              </a:rPr>
              <a:t>			</a:t>
            </a:r>
            <a:r>
              <a:rPr lang="en-US" sz="2000" b="1" dirty="0">
                <a:solidFill>
                  <a:srgbClr val="531516"/>
                </a:solidFill>
                <a:latin typeface="Verdana"/>
                <a:ea typeface="Verdana"/>
              </a:rPr>
              <a:t>Sonia Reyes</a:t>
            </a:r>
          </a:p>
          <a:p>
            <a:pPr algn="just"/>
            <a:r>
              <a:rPr lang="en-US" sz="2000" b="1" dirty="0">
                <a:solidFill>
                  <a:srgbClr val="531516"/>
                </a:solidFill>
                <a:latin typeface="Verdana"/>
                <a:ea typeface="Verdana"/>
              </a:rPr>
              <a:t>			</a:t>
            </a:r>
            <a:r>
              <a:rPr lang="en-US" sz="2000" dirty="0">
                <a:solidFill>
                  <a:srgbClr val="531516"/>
                </a:solidFill>
                <a:latin typeface="Verdana"/>
                <a:ea typeface="Verdana"/>
              </a:rPr>
              <a:t>Seremi del Medio Ambiente RM</a:t>
            </a:r>
          </a:p>
          <a:p>
            <a:pPr algn="just"/>
            <a:endParaRPr lang="en-US" sz="2400" dirty="0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r>
              <a:rPr lang="en-US" sz="2400" b="1" dirty="0">
                <a:solidFill>
                  <a:srgbClr val="531516"/>
                </a:solidFill>
                <a:latin typeface="Verdana"/>
                <a:ea typeface="Verdana"/>
              </a:rPr>
              <a:t>10:30-13:30 	</a:t>
            </a:r>
            <a:r>
              <a:rPr lang="en-US" sz="2400" dirty="0">
                <a:solidFill>
                  <a:srgbClr val="531516"/>
                </a:solidFill>
                <a:latin typeface="Verdana"/>
                <a:ea typeface="Verdana"/>
              </a:rPr>
              <a:t>Taller de Acuerdos</a:t>
            </a:r>
          </a:p>
          <a:p>
            <a:pPr algn="just"/>
            <a:endParaRPr lang="en-US" sz="2400" dirty="0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r>
              <a:rPr lang="en-US" sz="2400" b="1" dirty="0">
                <a:solidFill>
                  <a:srgbClr val="531516"/>
                </a:solidFill>
                <a:latin typeface="Verdana"/>
                <a:ea typeface="Verdana"/>
              </a:rPr>
              <a:t>13:30-15:30	</a:t>
            </a:r>
            <a:r>
              <a:rPr lang="en-US" sz="2400" dirty="0">
                <a:solidFill>
                  <a:srgbClr val="531516"/>
                </a:solidFill>
                <a:latin typeface="Verdana"/>
                <a:ea typeface="Verdana"/>
              </a:rPr>
              <a:t>Almuerzo</a:t>
            </a:r>
          </a:p>
          <a:p>
            <a:pPr algn="just"/>
            <a:r>
              <a:rPr lang="en-US" sz="2400" dirty="0">
                <a:solidFill>
                  <a:srgbClr val="531516"/>
                </a:solidFill>
                <a:latin typeface="Verdana"/>
                <a:ea typeface="Verdana"/>
              </a:rPr>
              <a:t>			</a:t>
            </a:r>
            <a:r>
              <a:rPr lang="en-US" sz="2000" dirty="0">
                <a:solidFill>
                  <a:srgbClr val="531516"/>
                </a:solidFill>
                <a:latin typeface="Verdana"/>
                <a:ea typeface="Verdana"/>
              </a:rPr>
              <a:t>Casino MMA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F1AB5C76-F5ED-7FE6-6A4F-49134E760A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7">
            <a:extLst>
              <a:ext uri="{FF2B5EF4-FFF2-40B4-BE49-F238E27FC236}">
                <a16:creationId xmlns:a16="http://schemas.microsoft.com/office/drawing/2014/main" id="{7BA1BD76-6B1B-92A2-FA2E-2E56307FE9E4}"/>
              </a:ext>
            </a:extLst>
          </p:cNvPr>
          <p:cNvSpPr txBox="1"/>
          <p:nvPr/>
        </p:nvSpPr>
        <p:spPr>
          <a:xfrm>
            <a:off x="779289" y="6606615"/>
            <a:ext cx="11141423" cy="1763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es-CL" sz="1067" dirty="0">
                <a:solidFill>
                  <a:srgbClr val="531515"/>
                </a:solidFill>
                <a:latin typeface="Verdana"/>
                <a:cs typeface="Verdana"/>
              </a:rPr>
              <a:t>Etapa IV Diálogo Regional –</a:t>
            </a:r>
            <a:r>
              <a:rPr lang="es-ES" sz="1067" dirty="0">
                <a:solidFill>
                  <a:srgbClr val="531515"/>
                </a:solidFill>
                <a:latin typeface="Verdana"/>
                <a:cs typeface="Verdana"/>
              </a:rPr>
              <a:t>Consulta Indígena sobre materias a regular en Áreas Protegidas y Sitios Prioritarios, en el marco de la Ley 21.600</a:t>
            </a:r>
            <a:endParaRPr sz="1067" dirty="0">
              <a:solidFill>
                <a:srgbClr val="531515"/>
              </a:solidFill>
              <a:latin typeface="Verdana"/>
              <a:cs typeface="Verdana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4850B131-65A9-1C06-2BCC-484DD52BEC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281" y="4577717"/>
            <a:ext cx="1810669" cy="1804572"/>
          </a:xfrm>
          <a:prstGeom prst="rect">
            <a:avLst/>
          </a:prstGeom>
        </p:spPr>
      </p:pic>
      <p:sp>
        <p:nvSpPr>
          <p:cNvPr id="11" name="Título 10">
            <a:extLst>
              <a:ext uri="{FF2B5EF4-FFF2-40B4-BE49-F238E27FC236}">
                <a16:creationId xmlns:a16="http://schemas.microsoft.com/office/drawing/2014/main" id="{6BC3C66B-2889-9C5B-E54A-09A78387DF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7227" y="866046"/>
            <a:ext cx="9116291" cy="4260133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es-ES" dirty="0"/>
              <a:t>Antecedentes</a:t>
            </a:r>
            <a:br>
              <a:rPr lang="es-ES" dirty="0"/>
            </a:br>
            <a:r>
              <a:rPr lang="es-ES" sz="4800" dirty="0"/>
              <a:t>Región Metropolitana</a:t>
            </a:r>
            <a:endParaRPr lang="es-CL" sz="4800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EAAFAC6E-5AE3-4E05-F282-8DF2EF7D8C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48272" y="443345"/>
            <a:ext cx="1595582" cy="1390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248518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8ADC9BDC-0F22-2780-0DE1-0B0D37C50C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7">
            <a:extLst>
              <a:ext uri="{FF2B5EF4-FFF2-40B4-BE49-F238E27FC236}">
                <a16:creationId xmlns:a16="http://schemas.microsoft.com/office/drawing/2014/main" id="{25D3DB11-700F-5652-59CE-F00364E9C2FC}"/>
              </a:ext>
            </a:extLst>
          </p:cNvPr>
          <p:cNvSpPr txBox="1"/>
          <p:nvPr/>
        </p:nvSpPr>
        <p:spPr>
          <a:xfrm>
            <a:off x="415637" y="6594765"/>
            <a:ext cx="11505076" cy="1763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es-CL" sz="1067" dirty="0">
                <a:solidFill>
                  <a:srgbClr val="531515"/>
                </a:solidFill>
                <a:latin typeface="Verdana"/>
                <a:cs typeface="Verdana"/>
              </a:rPr>
              <a:t>Etapa IV Diálogo Regional –</a:t>
            </a:r>
            <a:r>
              <a:rPr lang="es-ES" sz="1067" dirty="0">
                <a:solidFill>
                  <a:srgbClr val="531515"/>
                </a:solidFill>
                <a:latin typeface="Verdana"/>
                <a:cs typeface="Verdana"/>
              </a:rPr>
              <a:t>Consulta Indígena sobre materias a regular en Áreas Protegidas y Sitios Prioritarios, en el marco de la Ley 21.600</a:t>
            </a:r>
            <a:endParaRPr sz="1067" dirty="0">
              <a:solidFill>
                <a:srgbClr val="531515"/>
              </a:solidFill>
              <a:latin typeface="Verdana"/>
              <a:cs typeface="Verdan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F29DC68-2D7D-474B-3E15-F0CA7F2034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522" y="1042350"/>
            <a:ext cx="7218223" cy="660111"/>
          </a:xfrm>
        </p:spPr>
        <p:txBody>
          <a:bodyPr>
            <a:normAutofit/>
          </a:bodyPr>
          <a:lstStyle/>
          <a:p>
            <a:r>
              <a:rPr lang="en-US" sz="2800" dirty="0"/>
              <a:t> </a:t>
            </a:r>
            <a:r>
              <a:rPr lang="en-US" sz="2000" dirty="0">
                <a:ea typeface="+mj-lt"/>
                <a:cs typeface="+mj-lt"/>
                <a:hlinkClick r:id="rId3"/>
              </a:rPr>
              <a:t>Tabla de Sistematización.xlsx</a:t>
            </a:r>
            <a:endParaRPr lang="en-US" sz="2000" dirty="0"/>
          </a:p>
        </p:txBody>
      </p:sp>
      <p:sp>
        <p:nvSpPr>
          <p:cNvPr id="7" name="Título 10">
            <a:extLst>
              <a:ext uri="{FF2B5EF4-FFF2-40B4-BE49-F238E27FC236}">
                <a16:creationId xmlns:a16="http://schemas.microsoft.com/office/drawing/2014/main" id="{56690994-4754-D2EA-9A1A-7F8DE5673191}"/>
              </a:ext>
            </a:extLst>
          </p:cNvPr>
          <p:cNvSpPr txBox="1">
            <a:spLocks/>
          </p:cNvSpPr>
          <p:nvPr/>
        </p:nvSpPr>
        <p:spPr>
          <a:xfrm>
            <a:off x="0" y="343560"/>
            <a:ext cx="12192000" cy="46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8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8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8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8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8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8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8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8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algn="ctr"/>
            <a:r>
              <a:rPr lang="es-ES" sz="4000" kern="0" dirty="0"/>
              <a:t>Informes de Deliberación</a:t>
            </a:r>
            <a:endParaRPr lang="es-CL" sz="4000" kern="0" dirty="0"/>
          </a:p>
        </p:txBody>
      </p:sp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74ED0167-D590-BA11-011F-453F3A7AD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9193859"/>
              </p:ext>
            </p:extLst>
          </p:nvPr>
        </p:nvGraphicFramePr>
        <p:xfrm>
          <a:off x="294469" y="2061272"/>
          <a:ext cx="11623730" cy="40824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1921">
                  <a:extLst>
                    <a:ext uri="{9D8B030D-6E8A-4147-A177-3AD203B41FA5}">
                      <a16:colId xmlns:a16="http://schemas.microsoft.com/office/drawing/2014/main" val="1572856736"/>
                    </a:ext>
                  </a:extLst>
                </a:gridCol>
                <a:gridCol w="880083">
                  <a:extLst>
                    <a:ext uri="{9D8B030D-6E8A-4147-A177-3AD203B41FA5}">
                      <a16:colId xmlns:a16="http://schemas.microsoft.com/office/drawing/2014/main" val="1135106201"/>
                    </a:ext>
                  </a:extLst>
                </a:gridCol>
                <a:gridCol w="1295215">
                  <a:extLst>
                    <a:ext uri="{9D8B030D-6E8A-4147-A177-3AD203B41FA5}">
                      <a16:colId xmlns:a16="http://schemas.microsoft.com/office/drawing/2014/main" val="786720934"/>
                    </a:ext>
                  </a:extLst>
                </a:gridCol>
                <a:gridCol w="1494480">
                  <a:extLst>
                    <a:ext uri="{9D8B030D-6E8A-4147-A177-3AD203B41FA5}">
                      <a16:colId xmlns:a16="http://schemas.microsoft.com/office/drawing/2014/main" val="2948983141"/>
                    </a:ext>
                  </a:extLst>
                </a:gridCol>
                <a:gridCol w="1465696">
                  <a:extLst>
                    <a:ext uri="{9D8B030D-6E8A-4147-A177-3AD203B41FA5}">
                      <a16:colId xmlns:a16="http://schemas.microsoft.com/office/drawing/2014/main" val="3219613353"/>
                    </a:ext>
                  </a:extLst>
                </a:gridCol>
                <a:gridCol w="1705920">
                  <a:extLst>
                    <a:ext uri="{9D8B030D-6E8A-4147-A177-3AD203B41FA5}">
                      <a16:colId xmlns:a16="http://schemas.microsoft.com/office/drawing/2014/main" val="233942659"/>
                    </a:ext>
                  </a:extLst>
                </a:gridCol>
                <a:gridCol w="1817363">
                  <a:extLst>
                    <a:ext uri="{9D8B030D-6E8A-4147-A177-3AD203B41FA5}">
                      <a16:colId xmlns:a16="http://schemas.microsoft.com/office/drawing/2014/main" val="3518266039"/>
                    </a:ext>
                  </a:extLst>
                </a:gridCol>
                <a:gridCol w="1291526">
                  <a:extLst>
                    <a:ext uri="{9D8B030D-6E8A-4147-A177-3AD203B41FA5}">
                      <a16:colId xmlns:a16="http://schemas.microsoft.com/office/drawing/2014/main" val="2298837295"/>
                    </a:ext>
                  </a:extLst>
                </a:gridCol>
                <a:gridCol w="1291526">
                  <a:extLst>
                    <a:ext uri="{9D8B030D-6E8A-4147-A177-3AD203B41FA5}">
                      <a16:colId xmlns:a16="http://schemas.microsoft.com/office/drawing/2014/main" val="2055680540"/>
                    </a:ext>
                  </a:extLst>
                </a:gridCol>
              </a:tblGrid>
              <a:tr h="61993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400" b="1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N°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400" b="1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Región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400" b="1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Territorio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400" b="1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Comunas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400" b="1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Pueblo </a:t>
                      </a:r>
                    </a:p>
                    <a:p>
                      <a:pPr algn="ctr" fontAlgn="ctr">
                        <a:buNone/>
                      </a:pPr>
                      <a:r>
                        <a:rPr lang="es-CL" sz="1400" b="1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Indígena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400" b="1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Comunidad Asociación Indígena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400" b="1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Representante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400" b="1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Asesoría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400" b="1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Fecha Entrega Informe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3265043"/>
                  </a:ext>
                </a:extLst>
              </a:tr>
              <a:tr h="104925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RM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Peñalolén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Peñalolén, Maipú, Quilicura, La Florida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Mapuche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Asociación La Ruka</a:t>
                      </a:r>
                      <a:b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Wenteche</a:t>
                      </a:r>
                      <a:b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Waiqui Foye</a:t>
                      </a:r>
                      <a:b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s-C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Nancy Alchagueñir </a:t>
                      </a:r>
                      <a:b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Marisol Nahuel </a:t>
                      </a:r>
                      <a:b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Juana Linconao </a:t>
                      </a:r>
                      <a:b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Erika Contreras </a:t>
                      </a:r>
                      <a:b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Natalia Ojeda </a:t>
                      </a:r>
                      <a:b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Alexis Catalán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Cristián Villagra Ñancupil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05-09-25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2170423"/>
                  </a:ext>
                </a:extLst>
              </a:tr>
              <a:tr h="129098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RM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Pedro Aguirre Cerda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PAC, Padre Hurtado, El Bosque, La Cisterna, Lo Prado, La Granja, Maipú, La Florida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Mapuche</a:t>
                      </a:r>
                      <a:b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Quechua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Asociación We newen</a:t>
                      </a:r>
                      <a:b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Lawentuchefe   </a:t>
                      </a:r>
                      <a:b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Lof Lo Prado</a:t>
                      </a:r>
                      <a:b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Lakutun</a:t>
                      </a:r>
                      <a:b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Organización los Sin Tierra</a:t>
                      </a:r>
                      <a:b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s-C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Laura Castro Neiculeo</a:t>
                      </a:r>
                      <a:b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Marta Levio</a:t>
                      </a:r>
                      <a:b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Maximiliana Condore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Juan Caripan Medina / Marcela Lincoqueo Ancamilla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09-09-25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89088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6317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9B85E351-19AA-7FE0-882A-10770E0E7F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7">
            <a:extLst>
              <a:ext uri="{FF2B5EF4-FFF2-40B4-BE49-F238E27FC236}">
                <a16:creationId xmlns:a16="http://schemas.microsoft.com/office/drawing/2014/main" id="{B6BC937A-0641-1C4D-EEF9-EC0B3B3C7E66}"/>
              </a:ext>
            </a:extLst>
          </p:cNvPr>
          <p:cNvSpPr txBox="1"/>
          <p:nvPr/>
        </p:nvSpPr>
        <p:spPr>
          <a:xfrm>
            <a:off x="415637" y="6594765"/>
            <a:ext cx="11505076" cy="1763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es-CL" sz="1067" dirty="0">
                <a:solidFill>
                  <a:srgbClr val="531515"/>
                </a:solidFill>
                <a:latin typeface="Verdana"/>
                <a:cs typeface="Verdana"/>
              </a:rPr>
              <a:t>Etapa IV Diálogo Regional –</a:t>
            </a:r>
            <a:r>
              <a:rPr lang="es-ES" sz="1067" dirty="0">
                <a:solidFill>
                  <a:srgbClr val="531515"/>
                </a:solidFill>
                <a:latin typeface="Verdana"/>
                <a:cs typeface="Verdana"/>
              </a:rPr>
              <a:t>Consulta Indígena sobre materias a regular en Áreas Protegidas y Sitios Prioritarios, en el marco de la Ley 21.600</a:t>
            </a:r>
            <a:endParaRPr sz="1067" dirty="0">
              <a:solidFill>
                <a:srgbClr val="531515"/>
              </a:solidFill>
              <a:latin typeface="Verdana"/>
              <a:cs typeface="Verdana"/>
            </a:endParaRPr>
          </a:p>
        </p:txBody>
      </p:sp>
      <p:sp>
        <p:nvSpPr>
          <p:cNvPr id="7" name="Título 10">
            <a:extLst>
              <a:ext uri="{FF2B5EF4-FFF2-40B4-BE49-F238E27FC236}">
                <a16:creationId xmlns:a16="http://schemas.microsoft.com/office/drawing/2014/main" id="{6F1D8702-D488-2251-28AF-BA1D640C1349}"/>
              </a:ext>
            </a:extLst>
          </p:cNvPr>
          <p:cNvSpPr txBox="1">
            <a:spLocks/>
          </p:cNvSpPr>
          <p:nvPr/>
        </p:nvSpPr>
        <p:spPr>
          <a:xfrm>
            <a:off x="0" y="343560"/>
            <a:ext cx="12192000" cy="46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8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8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8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8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8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8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8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8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algn="ctr"/>
            <a:r>
              <a:rPr lang="es-ES" sz="4000" kern="0" dirty="0"/>
              <a:t>Informes de Deliberación</a:t>
            </a:r>
            <a:endParaRPr lang="es-CL" sz="4000" kern="0" dirty="0"/>
          </a:p>
        </p:txBody>
      </p:sp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EDF9764C-55D0-2D06-83EC-DFEAD366BE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971743"/>
              </p:ext>
            </p:extLst>
          </p:nvPr>
        </p:nvGraphicFramePr>
        <p:xfrm>
          <a:off x="402955" y="1193371"/>
          <a:ext cx="11530741" cy="49358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8866">
                  <a:extLst>
                    <a:ext uri="{9D8B030D-6E8A-4147-A177-3AD203B41FA5}">
                      <a16:colId xmlns:a16="http://schemas.microsoft.com/office/drawing/2014/main" val="1572856736"/>
                    </a:ext>
                  </a:extLst>
                </a:gridCol>
                <a:gridCol w="873042">
                  <a:extLst>
                    <a:ext uri="{9D8B030D-6E8A-4147-A177-3AD203B41FA5}">
                      <a16:colId xmlns:a16="http://schemas.microsoft.com/office/drawing/2014/main" val="1135106201"/>
                    </a:ext>
                  </a:extLst>
                </a:gridCol>
                <a:gridCol w="1284853">
                  <a:extLst>
                    <a:ext uri="{9D8B030D-6E8A-4147-A177-3AD203B41FA5}">
                      <a16:colId xmlns:a16="http://schemas.microsoft.com/office/drawing/2014/main" val="786720934"/>
                    </a:ext>
                  </a:extLst>
                </a:gridCol>
                <a:gridCol w="1482524">
                  <a:extLst>
                    <a:ext uri="{9D8B030D-6E8A-4147-A177-3AD203B41FA5}">
                      <a16:colId xmlns:a16="http://schemas.microsoft.com/office/drawing/2014/main" val="2948983141"/>
                    </a:ext>
                  </a:extLst>
                </a:gridCol>
                <a:gridCol w="1095156">
                  <a:extLst>
                    <a:ext uri="{9D8B030D-6E8A-4147-A177-3AD203B41FA5}">
                      <a16:colId xmlns:a16="http://schemas.microsoft.com/office/drawing/2014/main" val="3219613353"/>
                    </a:ext>
                  </a:extLst>
                </a:gridCol>
                <a:gridCol w="1968284">
                  <a:extLst>
                    <a:ext uri="{9D8B030D-6E8A-4147-A177-3AD203B41FA5}">
                      <a16:colId xmlns:a16="http://schemas.microsoft.com/office/drawing/2014/main" val="233942659"/>
                    </a:ext>
                  </a:extLst>
                </a:gridCol>
                <a:gridCol w="1704815">
                  <a:extLst>
                    <a:ext uri="{9D8B030D-6E8A-4147-A177-3AD203B41FA5}">
                      <a16:colId xmlns:a16="http://schemas.microsoft.com/office/drawing/2014/main" val="3518266039"/>
                    </a:ext>
                  </a:extLst>
                </a:gridCol>
                <a:gridCol w="1462007">
                  <a:extLst>
                    <a:ext uri="{9D8B030D-6E8A-4147-A177-3AD203B41FA5}">
                      <a16:colId xmlns:a16="http://schemas.microsoft.com/office/drawing/2014/main" val="2298837295"/>
                    </a:ext>
                  </a:extLst>
                </a:gridCol>
                <a:gridCol w="1281194">
                  <a:extLst>
                    <a:ext uri="{9D8B030D-6E8A-4147-A177-3AD203B41FA5}">
                      <a16:colId xmlns:a16="http://schemas.microsoft.com/office/drawing/2014/main" val="2055680540"/>
                    </a:ext>
                  </a:extLst>
                </a:gridCol>
              </a:tblGrid>
              <a:tr h="62823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400" b="1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N°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400" b="1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Región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400" b="1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Territorio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400" b="1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Comunas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400" b="1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Pueblo Indígena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400" b="1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Comunidad Asociación </a:t>
                      </a:r>
                    </a:p>
                    <a:p>
                      <a:pPr algn="ctr" fontAlgn="ctr">
                        <a:buNone/>
                      </a:pPr>
                      <a:r>
                        <a:rPr lang="es-CL" sz="1400" b="1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Indígena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400" b="1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Representante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400" b="1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Asesoría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400" b="1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Fecha Entrega Informe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3265043"/>
                  </a:ext>
                </a:extLst>
              </a:tr>
              <a:tr h="145359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RM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Maipú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Cerrillos, La Pintana, Maipú, Santiago, Providencia, La Florida, Padre Hurtado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Mapuche</a:t>
                      </a:r>
                      <a:b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Aymara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Rayen Folle</a:t>
                      </a:r>
                      <a:b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Agrupación aliw piwke</a:t>
                      </a:r>
                      <a:b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Coop Plurinacional Recoleta</a:t>
                      </a:r>
                      <a:b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Comunidad Los Sin Tierra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Álvaro Plaza Valencia </a:t>
                      </a:r>
                      <a:b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Michael Antoine Correa</a:t>
                      </a:r>
                      <a:b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Marisol Trureo </a:t>
                      </a:r>
                      <a:b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Maria Purisima Valencia</a:t>
                      </a:r>
                      <a:b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Moises Rojas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Jimena Ancamil Diaz / Jannet Mery Patzi Apaza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05-09-25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2500723"/>
                  </a:ext>
                </a:extLst>
              </a:tr>
              <a:tr h="269164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RM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Grupo Autoconvocado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s-CL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Mapuche</a:t>
                      </a:r>
                      <a:b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Moluche </a:t>
                      </a:r>
                      <a:b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Aymara</a:t>
                      </a:r>
                      <a:b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Williche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Awakto</a:t>
                      </a:r>
                      <a:b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Asociación Mapuche Cholchol</a:t>
                      </a:r>
                      <a:b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Werken Mapu</a:t>
                      </a:r>
                      <a:b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Mapuche Sin Fronteras Stgo.</a:t>
                      </a:r>
                      <a:b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Asociación Quila Mamul</a:t>
                      </a:r>
                      <a:b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Organización Aut/Aymara</a:t>
                      </a:r>
                      <a:b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Wenewen</a:t>
                      </a:r>
                      <a:b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Organización Mapuche Lakutun</a:t>
                      </a:r>
                      <a:b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Orgánica Auka</a:t>
                      </a:r>
                      <a:b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s-CL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Floriano Calfucoy  </a:t>
                      </a:r>
                      <a:b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Victoria Sáez </a:t>
                      </a:r>
                      <a:b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Gladys Roa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Marcela Lincoqueo Ancamilla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23-09-25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43478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4429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67F698E1-538D-5304-CB1A-F7BEE1504F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7">
            <a:extLst>
              <a:ext uri="{FF2B5EF4-FFF2-40B4-BE49-F238E27FC236}">
                <a16:creationId xmlns:a16="http://schemas.microsoft.com/office/drawing/2014/main" id="{FF09090C-F41F-DF92-2915-DEE99DB92DEC}"/>
              </a:ext>
            </a:extLst>
          </p:cNvPr>
          <p:cNvSpPr txBox="1"/>
          <p:nvPr/>
        </p:nvSpPr>
        <p:spPr>
          <a:xfrm>
            <a:off x="779289" y="6606615"/>
            <a:ext cx="11141423" cy="1763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es-CL" sz="1067" dirty="0">
                <a:solidFill>
                  <a:srgbClr val="531515"/>
                </a:solidFill>
                <a:latin typeface="Verdana"/>
                <a:cs typeface="Verdana"/>
              </a:rPr>
              <a:t>Etapa IV Diálogo Regional –</a:t>
            </a:r>
            <a:r>
              <a:rPr lang="es-ES" sz="1067" dirty="0">
                <a:solidFill>
                  <a:srgbClr val="531515"/>
                </a:solidFill>
                <a:latin typeface="Verdana"/>
                <a:cs typeface="Verdana"/>
              </a:rPr>
              <a:t>Consulta Indígena sobre materias a regular en Áreas Protegidas y Sitios Prioritarios, en el marco de la Ley 21.600</a:t>
            </a:r>
            <a:endParaRPr sz="1067" dirty="0">
              <a:solidFill>
                <a:srgbClr val="531515"/>
              </a:solidFill>
              <a:latin typeface="Verdana"/>
              <a:cs typeface="Verdana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2487EEA9-6B30-1B3E-C140-5EFC07AEEE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320" y="3892165"/>
            <a:ext cx="1225402" cy="920576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A7A2AADE-1615-B768-07A4-B2B8FAAAC9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80772" y="74990"/>
            <a:ext cx="1810669" cy="1804572"/>
          </a:xfrm>
          <a:prstGeom prst="rect">
            <a:avLst/>
          </a:prstGeom>
        </p:spPr>
      </p:pic>
      <p:sp>
        <p:nvSpPr>
          <p:cNvPr id="11" name="Título 10">
            <a:extLst>
              <a:ext uri="{FF2B5EF4-FFF2-40B4-BE49-F238E27FC236}">
                <a16:creationId xmlns:a16="http://schemas.microsoft.com/office/drawing/2014/main" id="{56D173C1-1387-A2EF-E272-8896BE9C82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7227" y="866046"/>
            <a:ext cx="9116291" cy="4260133"/>
          </a:xfrm>
        </p:spPr>
        <p:txBody>
          <a:bodyPr/>
          <a:lstStyle/>
          <a:p>
            <a:pPr algn="ctr"/>
            <a:r>
              <a:rPr lang="es-ES" dirty="0"/>
              <a:t>Consensos y Acuerdos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330530621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>
          <a:extLst>
            <a:ext uri="{FF2B5EF4-FFF2-40B4-BE49-F238E27FC236}">
              <a16:creationId xmlns:a16="http://schemas.microsoft.com/office/drawing/2014/main" id="{0A87C6C2-DCCD-4F4A-034C-C8C48A3409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Tabla&#10;&#10;El contenido generado por IA puede ser incorrecto.">
            <a:extLst>
              <a:ext uri="{FF2B5EF4-FFF2-40B4-BE49-F238E27FC236}">
                <a16:creationId xmlns:a16="http://schemas.microsoft.com/office/drawing/2014/main" id="{35B3E9EB-AB2D-1E03-E2A6-C79005701B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364" y="554186"/>
            <a:ext cx="7715992" cy="5816180"/>
          </a:xfrm>
          <a:prstGeom prst="rect">
            <a:avLst/>
          </a:prstGeom>
        </p:spPr>
      </p:pic>
      <p:sp>
        <p:nvSpPr>
          <p:cNvPr id="9" name="object 7">
            <a:extLst>
              <a:ext uri="{FF2B5EF4-FFF2-40B4-BE49-F238E27FC236}">
                <a16:creationId xmlns:a16="http://schemas.microsoft.com/office/drawing/2014/main" id="{9AD7E89E-B7DF-C328-5677-F36119F22E2A}"/>
              </a:ext>
            </a:extLst>
          </p:cNvPr>
          <p:cNvSpPr txBox="1"/>
          <p:nvPr/>
        </p:nvSpPr>
        <p:spPr>
          <a:xfrm>
            <a:off x="221668" y="6594765"/>
            <a:ext cx="11505076" cy="1763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es-CL" sz="1067" dirty="0">
                <a:solidFill>
                  <a:srgbClr val="531515"/>
                </a:solidFill>
                <a:latin typeface="Verdana"/>
                <a:cs typeface="Verdana"/>
              </a:rPr>
              <a:t>Etapa IV Diálogo Regional –</a:t>
            </a:r>
            <a:r>
              <a:rPr lang="es-ES" sz="1067" dirty="0">
                <a:solidFill>
                  <a:srgbClr val="531515"/>
                </a:solidFill>
                <a:latin typeface="Verdana"/>
                <a:cs typeface="Verdana"/>
              </a:rPr>
              <a:t>Consulta Indígena sobre materias a regular en Áreas Protegidas y Sitios Prioritarios, en el marco de la Ley 21.600</a:t>
            </a:r>
            <a:endParaRPr sz="1067" dirty="0">
              <a:solidFill>
                <a:srgbClr val="531515"/>
              </a:solidFill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16272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980682-F2B4-7204-E693-CBDCC3DB7B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295;p8">
            <a:extLst>
              <a:ext uri="{FF2B5EF4-FFF2-40B4-BE49-F238E27FC236}">
                <a16:creationId xmlns:a16="http://schemas.microsoft.com/office/drawing/2014/main" id="{454581FD-2AFA-709F-8408-B9A5EC3E9AEA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138267" y="897725"/>
            <a:ext cx="1915467" cy="191546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296;p8">
            <a:extLst>
              <a:ext uri="{FF2B5EF4-FFF2-40B4-BE49-F238E27FC236}">
                <a16:creationId xmlns:a16="http://schemas.microsoft.com/office/drawing/2014/main" id="{8F36FCA8-97E7-1AB2-8C59-9D46187DCFC9}"/>
              </a:ext>
            </a:extLst>
          </p:cNvPr>
          <p:cNvSpPr txBox="1"/>
          <p:nvPr/>
        </p:nvSpPr>
        <p:spPr>
          <a:xfrm>
            <a:off x="3729150" y="3491218"/>
            <a:ext cx="5274800" cy="13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algn="ctr"/>
            <a:r>
              <a:rPr lang="es-CL" sz="6600" b="1" dirty="0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rPr>
              <a:t>Gracias</a:t>
            </a:r>
            <a:endParaRPr sz="6600" dirty="0"/>
          </a:p>
        </p:txBody>
      </p:sp>
    </p:spTree>
    <p:extLst>
      <p:ext uri="{BB962C8B-B14F-4D97-AF65-F5344CB8AC3E}">
        <p14:creationId xmlns:p14="http://schemas.microsoft.com/office/powerpoint/2010/main" val="950588030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2ED2F1-EDB2-F1D2-A64E-C2B458F038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3176" y="2265601"/>
            <a:ext cx="8074324" cy="2484409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s-ES" sz="4000" dirty="0"/>
              <a:t>Jornada de Diálogo Regional</a:t>
            </a:r>
            <a:br>
              <a:rPr lang="es-ES" sz="1400" dirty="0"/>
            </a:br>
            <a:r>
              <a:rPr lang="es-ES" sz="3600" b="0" dirty="0"/>
              <a:t>Región Metropolitana</a:t>
            </a:r>
            <a:br>
              <a:rPr lang="es-ES" sz="3600" dirty="0"/>
            </a:br>
            <a:endParaRPr lang="es-CL" sz="3600" dirty="0"/>
          </a:p>
        </p:txBody>
      </p:sp>
      <p:sp>
        <p:nvSpPr>
          <p:cNvPr id="222" name="Google Shape;222;p1"/>
          <p:cNvSpPr txBox="1">
            <a:spLocks noGrp="1"/>
          </p:cNvSpPr>
          <p:nvPr>
            <p:ph type="subTitle" idx="1"/>
          </p:nvPr>
        </p:nvSpPr>
        <p:spPr>
          <a:xfrm>
            <a:off x="910999" y="4924469"/>
            <a:ext cx="7021902" cy="132288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48000" rIns="0" bIns="48000" rtlCol="0" anchor="t" anchorCtr="0">
            <a:noAutofit/>
          </a:bodyPr>
          <a:lstStyle/>
          <a:p>
            <a:pPr algn="ctr">
              <a:spcBef>
                <a:spcPct val="0"/>
              </a:spcBef>
              <a:buSzPts val="1600"/>
            </a:pPr>
            <a:r>
              <a:rPr lang="es-CL" sz="1800" b="1" dirty="0">
                <a:solidFill>
                  <a:srgbClr val="531516"/>
                </a:solidFill>
                <a:latin typeface="Verdana"/>
                <a:ea typeface="Verdana"/>
                <a:cs typeface="+mj-cs"/>
              </a:rPr>
              <a:t>Secretaría Regional del Medio Ambiente </a:t>
            </a:r>
          </a:p>
          <a:p>
            <a:pPr algn="ctr">
              <a:spcBef>
                <a:spcPct val="0"/>
              </a:spcBef>
            </a:pPr>
            <a:r>
              <a:rPr lang="es-CL" sz="1800" dirty="0">
                <a:solidFill>
                  <a:srgbClr val="531516"/>
                </a:solidFill>
                <a:cs typeface="+mj-cs"/>
              </a:rPr>
              <a:t>Centro de Documentación MMA   </a:t>
            </a:r>
          </a:p>
          <a:p>
            <a:pPr algn="ctr">
              <a:spcBef>
                <a:spcPct val="0"/>
              </a:spcBef>
            </a:pPr>
            <a:r>
              <a:rPr lang="es-CL" sz="1800" dirty="0">
                <a:solidFill>
                  <a:srgbClr val="531516"/>
                </a:solidFill>
                <a:cs typeface="+mj-cs"/>
              </a:rPr>
              <a:t>11 de octubre 2025  </a:t>
            </a:r>
            <a:endParaRPr lang="es-CL" sz="1800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5" name="Google Shape;295;p8">
            <a:extLst>
              <a:ext uri="{FF2B5EF4-FFF2-40B4-BE49-F238E27FC236}">
                <a16:creationId xmlns:a16="http://schemas.microsoft.com/office/drawing/2014/main" id="{5B39FF29-68DC-0C2F-BA16-691D38ED371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2868" y="149932"/>
            <a:ext cx="1711197" cy="17111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6B3830-2951-154F-7463-E90DBADEC1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>
            <a:extLst>
              <a:ext uri="{FF2B5EF4-FFF2-40B4-BE49-F238E27FC236}">
                <a16:creationId xmlns:a16="http://schemas.microsoft.com/office/drawing/2014/main" id="{D394A491-ED8E-4E8F-E69A-117594F43550}"/>
              </a:ext>
            </a:extLst>
          </p:cNvPr>
          <p:cNvSpPr txBox="1">
            <a:spLocks/>
          </p:cNvSpPr>
          <p:nvPr/>
        </p:nvSpPr>
        <p:spPr>
          <a:xfrm>
            <a:off x="2628464" y="1870440"/>
            <a:ext cx="6343007" cy="3125676"/>
          </a:xfrm>
          <a:prstGeom prst="rect">
            <a:avLst/>
          </a:prstGeom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endParaRPr lang="es-ES_tradnl" sz="2400" kern="0" dirty="0"/>
          </a:p>
          <a:p>
            <a:pPr algn="just"/>
            <a:r>
              <a:rPr lang="es" sz="2400" cap="all">
                <a:solidFill>
                  <a:srgbClr val="531516"/>
                </a:solidFill>
                <a:latin typeface="Verdana"/>
                <a:ea typeface="Verdana"/>
                <a:cs typeface="Verdana"/>
              </a:rPr>
              <a:t>Generar el espacio que permitirá a los Pueblos Indígenas fijar de manera independiente su posición sobre las materias consultadas, a fin de propiciar los acuerdos nacionales entre los Pueblos y el Estado</a:t>
            </a:r>
            <a:r>
              <a:rPr lang="es" sz="2400" kern="0">
                <a:latin typeface="Verdana"/>
                <a:ea typeface="Calibri"/>
                <a:cs typeface="Calibri"/>
              </a:rPr>
              <a:t>.</a:t>
            </a:r>
            <a:endParaRPr lang="es-ES_tradnl" sz="2400" dirty="0">
              <a:latin typeface="Verdana"/>
            </a:endParaRPr>
          </a:p>
          <a:p>
            <a:pPr algn="ctr"/>
            <a:endParaRPr lang="es-ES" kern="0" dirty="0"/>
          </a:p>
        </p:txBody>
      </p:sp>
      <p:sp>
        <p:nvSpPr>
          <p:cNvPr id="250" name="Google Shape;250;p3">
            <a:extLst>
              <a:ext uri="{FF2B5EF4-FFF2-40B4-BE49-F238E27FC236}">
                <a16:creationId xmlns:a16="http://schemas.microsoft.com/office/drawing/2014/main" id="{B044EEB9-AE7F-5BED-965F-C86656DBA9AA}"/>
              </a:ext>
            </a:extLst>
          </p:cNvPr>
          <p:cNvSpPr txBox="1">
            <a:spLocks/>
          </p:cNvSpPr>
          <p:nvPr/>
        </p:nvSpPr>
        <p:spPr>
          <a:xfrm>
            <a:off x="2636993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CL" sz="4800" b="1" dirty="0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rPr>
              <a:t>Objetivo General</a:t>
            </a:r>
          </a:p>
        </p:txBody>
      </p:sp>
    </p:spTree>
    <p:extLst>
      <p:ext uri="{BB962C8B-B14F-4D97-AF65-F5344CB8AC3E}">
        <p14:creationId xmlns:p14="http://schemas.microsoft.com/office/powerpoint/2010/main" val="2583862992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50;p3">
            <a:extLst>
              <a:ext uri="{FF2B5EF4-FFF2-40B4-BE49-F238E27FC236}">
                <a16:creationId xmlns:a16="http://schemas.microsoft.com/office/drawing/2014/main" id="{A25B2FAF-B82C-3B13-6F88-69450502F56A}"/>
              </a:ext>
            </a:extLst>
          </p:cNvPr>
          <p:cNvSpPr txBox="1">
            <a:spLocks/>
          </p:cNvSpPr>
          <p:nvPr/>
        </p:nvSpPr>
        <p:spPr>
          <a:xfrm>
            <a:off x="2762244" y="921467"/>
            <a:ext cx="6464956" cy="7984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CL" sz="4000" b="1" dirty="0">
                <a:solidFill>
                  <a:srgbClr val="531516"/>
                </a:solidFill>
                <a:latin typeface="Verdana"/>
                <a:ea typeface="Verdana"/>
                <a:cs typeface="Verdana"/>
              </a:rPr>
              <a:t>Objetivos Específicos</a:t>
            </a:r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DD05AD50-0D9C-E182-5AEA-7BE08F4D1220}"/>
              </a:ext>
            </a:extLst>
          </p:cNvPr>
          <p:cNvSpPr txBox="1">
            <a:spLocks/>
          </p:cNvSpPr>
          <p:nvPr/>
        </p:nvSpPr>
        <p:spPr>
          <a:xfrm>
            <a:off x="2636440" y="1899977"/>
            <a:ext cx="6629789" cy="3125676"/>
          </a:xfrm>
          <a:prstGeom prst="rect">
            <a:avLst/>
          </a:prstGeom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endParaRPr lang="es-ES_tradnl" sz="2000" cap="all" dirty="0">
              <a:solidFill>
                <a:srgbClr val="531516"/>
              </a:solidFill>
              <a:latin typeface="Verdana"/>
              <a:ea typeface="Verdana"/>
              <a:cs typeface="Verdana"/>
            </a:endParaRPr>
          </a:p>
          <a:p>
            <a:pPr marL="457200" indent="-457200" algn="just">
              <a:buAutoNum type="arabicPeriod"/>
            </a:pPr>
            <a:r>
              <a:rPr lang="es" sz="2000" cap="all">
                <a:solidFill>
                  <a:srgbClr val="531516"/>
                </a:solidFill>
                <a:latin typeface="Verdana"/>
                <a:ea typeface="Verdana"/>
                <a:cs typeface="Verdana"/>
              </a:rPr>
              <a:t>Generar, mediante consenso interno por pueblo, una posición unificada respecto de las materias consultadas, que sirva de base para su participación en el Diálogo Nacional.</a:t>
            </a:r>
          </a:p>
          <a:p>
            <a:pPr marL="457200" indent="-457200" algn="just">
              <a:buAutoNum type="arabicPeriod"/>
            </a:pPr>
            <a:endParaRPr lang="es" sz="2000" cap="all">
              <a:solidFill>
                <a:srgbClr val="531516"/>
              </a:solidFill>
              <a:latin typeface="Verdana"/>
              <a:ea typeface="Verdana"/>
              <a:cs typeface="Verdana"/>
            </a:endParaRPr>
          </a:p>
          <a:p>
            <a:pPr marL="457200" indent="-457200" algn="just">
              <a:buAutoNum type="arabicPeriod"/>
            </a:pPr>
            <a:r>
              <a:rPr lang="es" sz="2000" cap="all">
                <a:solidFill>
                  <a:srgbClr val="531516"/>
                </a:solidFill>
                <a:latin typeface="Verdana"/>
                <a:ea typeface="Verdana"/>
                <a:cs typeface="Verdana"/>
              </a:rPr>
              <a:t>Generar la representación por pueblo (dos representantes por pueblo) en vista al diálogo nacional</a:t>
            </a:r>
          </a:p>
          <a:p>
            <a:pPr algn="ctr"/>
            <a:endParaRPr lang="es" sz="2800" kern="0">
              <a:latin typeface="Verdana"/>
              <a:ea typeface="Verdana"/>
              <a:cs typeface="Calibri"/>
            </a:endParaRPr>
          </a:p>
          <a:p>
            <a:pPr algn="ctr"/>
            <a:endParaRPr lang="es-ES" kern="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989749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1">
            <a:extLst>
              <a:ext uri="{FF2B5EF4-FFF2-40B4-BE49-F238E27FC236}">
                <a16:creationId xmlns:a16="http://schemas.microsoft.com/office/drawing/2014/main" id="{132F6A2B-489F-3507-A01A-5CAA35974C69}"/>
              </a:ext>
            </a:extLst>
          </p:cNvPr>
          <p:cNvSpPr txBox="1">
            <a:spLocks/>
          </p:cNvSpPr>
          <p:nvPr/>
        </p:nvSpPr>
        <p:spPr>
          <a:xfrm>
            <a:off x="631596" y="718898"/>
            <a:ext cx="10851513" cy="83771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6000" b="1" dirty="0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rPr>
              <a:t>Contenidos</a:t>
            </a:r>
            <a:endParaRPr lang="es-CL" sz="6000" b="1" dirty="0">
              <a:solidFill>
                <a:srgbClr val="531516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8C891269-1970-696A-771E-1786F4A1C433}"/>
              </a:ext>
            </a:extLst>
          </p:cNvPr>
          <p:cNvSpPr/>
          <p:nvPr/>
        </p:nvSpPr>
        <p:spPr>
          <a:xfrm>
            <a:off x="2045463" y="3784575"/>
            <a:ext cx="2332568" cy="441056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CL" dirty="0"/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5DA73EF5-A5CB-6516-D45D-94AF6E7444AA}"/>
              </a:ext>
            </a:extLst>
          </p:cNvPr>
          <p:cNvSpPr/>
          <p:nvPr/>
        </p:nvSpPr>
        <p:spPr>
          <a:xfrm>
            <a:off x="4778679" y="3773311"/>
            <a:ext cx="2643750" cy="720000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CL" dirty="0"/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D33F0745-0830-7665-CCCD-E0C75A8F82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5727" y="2258286"/>
            <a:ext cx="1330044" cy="1330044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620B1674-0AAE-A85D-2291-5CF4466B00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0300" y="2209021"/>
            <a:ext cx="1420094" cy="1341200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93DCADCD-D63A-7701-05AC-914EAE26DE71}"/>
              </a:ext>
            </a:extLst>
          </p:cNvPr>
          <p:cNvSpPr txBox="1"/>
          <p:nvPr/>
        </p:nvSpPr>
        <p:spPr>
          <a:xfrm>
            <a:off x="4119031" y="3814876"/>
            <a:ext cx="3920836" cy="7200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algn="ctr" defTabSz="711200">
              <a:spcBef>
                <a:spcPct val="0"/>
              </a:spcBef>
              <a:spcAft>
                <a:spcPct val="35000"/>
              </a:spcAft>
              <a:defRPr cap="all"/>
            </a:pPr>
            <a:r>
              <a:rPr lang="es-ES" sz="2000" b="1" cap="all" dirty="0">
                <a:solidFill>
                  <a:srgbClr val="531516"/>
                </a:solidFill>
                <a:latin typeface="Verdana"/>
                <a:ea typeface="Verdana"/>
                <a:cs typeface="Verdana"/>
              </a:rPr>
              <a:t>2. Antecedentes </a:t>
            </a:r>
          </a:p>
          <a:p>
            <a:pPr algn="ctr" defTabSz="711200">
              <a:spcBef>
                <a:spcPct val="0"/>
              </a:spcBef>
              <a:spcAft>
                <a:spcPct val="35000"/>
              </a:spcAft>
              <a:defRPr cap="all"/>
            </a:pPr>
            <a:r>
              <a:rPr lang="es-ES" sz="2000" b="1" cap="all" dirty="0">
                <a:solidFill>
                  <a:srgbClr val="531516"/>
                </a:solidFill>
                <a:latin typeface="Verdana"/>
                <a:ea typeface="Verdana"/>
                <a:cs typeface="Verdana"/>
              </a:rPr>
              <a:t>Región metropolitana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B176FEBB-B2D3-1C57-FACA-65465525BD92}"/>
              </a:ext>
            </a:extLst>
          </p:cNvPr>
          <p:cNvSpPr txBox="1"/>
          <p:nvPr/>
        </p:nvSpPr>
        <p:spPr>
          <a:xfrm>
            <a:off x="8281249" y="3826140"/>
            <a:ext cx="2580714" cy="7200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lvl="0" indent="0" algn="ctr" defTabSz="71120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None/>
              <a:defRPr cap="all"/>
            </a:pPr>
            <a:r>
              <a:rPr lang="en-US" sz="2000" b="1" cap="all" dirty="0">
                <a:solidFill>
                  <a:srgbClr val="531516"/>
                </a:solidFill>
                <a:latin typeface="Verdana"/>
                <a:ea typeface="Verdana"/>
                <a:cs typeface="Verdana"/>
              </a:rPr>
              <a:t>3. Consensos y acuerdos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A48128EB-3410-4E18-7EBB-E6C7C17E1949}"/>
              </a:ext>
            </a:extLst>
          </p:cNvPr>
          <p:cNvSpPr txBox="1"/>
          <p:nvPr/>
        </p:nvSpPr>
        <p:spPr>
          <a:xfrm>
            <a:off x="720427" y="3837707"/>
            <a:ext cx="3163841" cy="81741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marL="0" lvl="0" indent="0" algn="ctr" defTabSz="71120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None/>
              <a:defRPr cap="all"/>
            </a:pPr>
            <a:r>
              <a:rPr lang="es-ES" sz="2000" b="1" dirty="0">
                <a:solidFill>
                  <a:srgbClr val="531516"/>
                </a:solidFill>
                <a:latin typeface="Verdana"/>
                <a:ea typeface="Verdana"/>
                <a:cs typeface="Verdana"/>
              </a:rPr>
              <a:t>1. Estado de Avance</a:t>
            </a:r>
            <a:endParaRPr lang="en-US" sz="2000" b="1" dirty="0">
              <a:solidFill>
                <a:srgbClr val="531516"/>
              </a:solidFill>
              <a:latin typeface="Verdana"/>
              <a:ea typeface="Verdana"/>
              <a:cs typeface="Verdana"/>
            </a:endParaRPr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D97633D1-6F7D-1F5A-613E-BE2EFB7434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4709" y="2244436"/>
            <a:ext cx="1595582" cy="1390436"/>
          </a:xfrm>
          <a:prstGeom prst="rect">
            <a:avLst/>
          </a:prstGeom>
        </p:spPr>
      </p:pic>
      <p:sp>
        <p:nvSpPr>
          <p:cNvPr id="22" name="object 7">
            <a:extLst>
              <a:ext uri="{FF2B5EF4-FFF2-40B4-BE49-F238E27FC236}">
                <a16:creationId xmlns:a16="http://schemas.microsoft.com/office/drawing/2014/main" id="{57769541-1DF5-3F4E-5D45-53EDD623E754}"/>
              </a:ext>
            </a:extLst>
          </p:cNvPr>
          <p:cNvSpPr txBox="1"/>
          <p:nvPr/>
        </p:nvSpPr>
        <p:spPr>
          <a:xfrm>
            <a:off x="779289" y="6606615"/>
            <a:ext cx="11141423" cy="1763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es-CL" sz="1067" dirty="0">
                <a:solidFill>
                  <a:srgbClr val="531515"/>
                </a:solidFill>
                <a:latin typeface="Verdana"/>
                <a:cs typeface="Verdana"/>
              </a:rPr>
              <a:t>Etapa IV Diálogo Regional –</a:t>
            </a:r>
            <a:r>
              <a:rPr lang="es-ES" sz="1067" dirty="0">
                <a:solidFill>
                  <a:srgbClr val="531515"/>
                </a:solidFill>
                <a:latin typeface="Verdana"/>
                <a:cs typeface="Verdana"/>
              </a:rPr>
              <a:t>Consulta Indígena sobre materias a regular en Áreas Protegidas y Sitios Prioritarios, en el marco de la Ley 21.600</a:t>
            </a:r>
            <a:endParaRPr sz="1067" dirty="0">
              <a:solidFill>
                <a:srgbClr val="531515"/>
              </a:solidFill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618514703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657736F8-E5AE-EC48-CBA5-5FBE81F251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7">
            <a:extLst>
              <a:ext uri="{FF2B5EF4-FFF2-40B4-BE49-F238E27FC236}">
                <a16:creationId xmlns:a16="http://schemas.microsoft.com/office/drawing/2014/main" id="{D0893594-B318-E793-3796-4B85C5D831A8}"/>
              </a:ext>
            </a:extLst>
          </p:cNvPr>
          <p:cNvSpPr txBox="1"/>
          <p:nvPr/>
        </p:nvSpPr>
        <p:spPr>
          <a:xfrm>
            <a:off x="779289" y="6606615"/>
            <a:ext cx="11141423" cy="1763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es-CL" sz="1067" dirty="0">
                <a:solidFill>
                  <a:srgbClr val="531515"/>
                </a:solidFill>
                <a:latin typeface="Verdana"/>
                <a:cs typeface="Verdana"/>
              </a:rPr>
              <a:t>Etapa IV Diálogo Regional –</a:t>
            </a:r>
            <a:r>
              <a:rPr lang="es-ES" sz="1067" dirty="0">
                <a:solidFill>
                  <a:srgbClr val="531515"/>
                </a:solidFill>
                <a:latin typeface="Verdana"/>
                <a:cs typeface="Verdana"/>
              </a:rPr>
              <a:t>Consulta Indígena sobre materias a regular en Áreas Protegidas y Sitios Prioritarios, en el marco de la Ley 21.600</a:t>
            </a:r>
            <a:endParaRPr sz="1067" dirty="0">
              <a:solidFill>
                <a:srgbClr val="531515"/>
              </a:solidFill>
              <a:latin typeface="Verdana"/>
              <a:cs typeface="Verdana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72F70127-A86E-5C54-FB23-D442A49DF7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953" y="4480736"/>
            <a:ext cx="1810669" cy="1804572"/>
          </a:xfrm>
          <a:prstGeom prst="rect">
            <a:avLst/>
          </a:prstGeom>
        </p:spPr>
      </p:pic>
      <p:sp>
        <p:nvSpPr>
          <p:cNvPr id="11" name="Título 10">
            <a:extLst>
              <a:ext uri="{FF2B5EF4-FFF2-40B4-BE49-F238E27FC236}">
                <a16:creationId xmlns:a16="http://schemas.microsoft.com/office/drawing/2014/main" id="{18582CB8-69CD-5DDA-E17D-955259B820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7227" y="866046"/>
            <a:ext cx="9116291" cy="4260133"/>
          </a:xfrm>
        </p:spPr>
        <p:txBody>
          <a:bodyPr/>
          <a:lstStyle/>
          <a:p>
            <a:pPr algn="ctr"/>
            <a:r>
              <a:rPr lang="es-ES" dirty="0"/>
              <a:t>Estado de Avance</a:t>
            </a:r>
            <a:endParaRPr lang="es-CL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4BF1A50-88FA-D72F-3C70-21F48105FA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79000" y="443346"/>
            <a:ext cx="1595582" cy="1390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545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Un dibujo de una persona&#10;&#10;Descripción generada automáticamente con confianza baja">
            <a:extLst>
              <a:ext uri="{FF2B5EF4-FFF2-40B4-BE49-F238E27FC236}">
                <a16:creationId xmlns:a16="http://schemas.microsoft.com/office/drawing/2014/main" id="{391D30C4-6611-AB6D-CB40-0B0F79FAD2C1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523" b="91389" l="9785" r="89824">
                        <a14:foregroundMark x1="57926" y1="9785" x2="57926" y2="3523"/>
                        <a14:foregroundMark x1="42857" y1="87573" x2="48924" y2="89335"/>
                        <a14:foregroundMark x1="57339" y1="91389" x2="51859" y2="87378"/>
                        <a14:foregroundMark x1="47945" y1="87378" x2="38552" y2="68004"/>
                        <a14:foregroundMark x1="38552" y1="68004" x2="44423" y2="6095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0836" y="928258"/>
            <a:ext cx="2657455" cy="5314910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0C3A8D6F-DF0C-0D7D-440E-C6F0E4819815}"/>
              </a:ext>
            </a:extLst>
          </p:cNvPr>
          <p:cNvSpPr txBox="1"/>
          <p:nvPr/>
        </p:nvSpPr>
        <p:spPr>
          <a:xfrm>
            <a:off x="2815505" y="722704"/>
            <a:ext cx="8129586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s-ES" sz="2800" b="1" dirty="0">
                <a:solidFill>
                  <a:srgbClr val="53151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343 Reuniones a nivel nacional</a:t>
            </a:r>
            <a:endParaRPr lang="es-ES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Arial"/>
              <a:buChar char="•"/>
            </a:pPr>
            <a:r>
              <a:rPr lang="en-US" sz="2800" b="1" dirty="0">
                <a:solidFill>
                  <a:srgbClr val="53151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25 Reuniones en la RM</a:t>
            </a:r>
            <a:endParaRPr lang="es-ES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4" name="Table 12">
            <a:extLst>
              <a:ext uri="{FF2B5EF4-FFF2-40B4-BE49-F238E27FC236}">
                <a16:creationId xmlns:a16="http://schemas.microsoft.com/office/drawing/2014/main" id="{AA2A93F4-8B86-3124-799A-621AFAE607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2340529"/>
              </p:ext>
            </p:extLst>
          </p:nvPr>
        </p:nvGraphicFramePr>
        <p:xfrm>
          <a:off x="2278251" y="1952545"/>
          <a:ext cx="9593451" cy="3983304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851688">
                  <a:extLst>
                    <a:ext uri="{9D8B030D-6E8A-4147-A177-3AD203B41FA5}">
                      <a16:colId xmlns:a16="http://schemas.microsoft.com/office/drawing/2014/main" val="3323631712"/>
                    </a:ext>
                  </a:extLst>
                </a:gridCol>
                <a:gridCol w="2324746">
                  <a:extLst>
                    <a:ext uri="{9D8B030D-6E8A-4147-A177-3AD203B41FA5}">
                      <a16:colId xmlns:a16="http://schemas.microsoft.com/office/drawing/2014/main" val="621176643"/>
                    </a:ext>
                  </a:extLst>
                </a:gridCol>
                <a:gridCol w="2247254">
                  <a:extLst>
                    <a:ext uri="{9D8B030D-6E8A-4147-A177-3AD203B41FA5}">
                      <a16:colId xmlns:a16="http://schemas.microsoft.com/office/drawing/2014/main" val="750974295"/>
                    </a:ext>
                  </a:extLst>
                </a:gridCol>
                <a:gridCol w="2169763">
                  <a:extLst>
                    <a:ext uri="{9D8B030D-6E8A-4147-A177-3AD203B41FA5}">
                      <a16:colId xmlns:a16="http://schemas.microsoft.com/office/drawing/2014/main" val="3182181344"/>
                    </a:ext>
                  </a:extLst>
                </a:gridCol>
              </a:tblGrid>
              <a:tr h="482407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800" b="1" i="0" u="none" strike="noStrike" kern="1200" cap="all" dirty="0">
                          <a:solidFill>
                            <a:srgbClr val="531516"/>
                          </a:solidFill>
                          <a:latin typeface="Verdana"/>
                          <a:ea typeface="Verdana"/>
                          <a:cs typeface="Verdana"/>
                          <a:sym typeface="Arial"/>
                        </a:rPr>
                        <a:t>Territorio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2800" b="1" kern="1200" dirty="0">
                          <a:solidFill>
                            <a:srgbClr val="531516"/>
                          </a:solidFill>
                          <a:latin typeface="Verdana"/>
                          <a:ea typeface="+mn-lt"/>
                          <a:cs typeface="+mn-lt"/>
                        </a:rPr>
                        <a:t>Cantidad de reuniones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6578273"/>
                  </a:ext>
                </a:extLst>
              </a:tr>
              <a:tr h="61374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Etapa Planificación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Etapa Información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Etapa Deliberación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1295696"/>
                  </a:ext>
                </a:extLst>
              </a:tr>
              <a:tr h="45654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1" i="0" u="none" strike="noStrike" kern="1200" cap="all" dirty="0">
                          <a:solidFill>
                            <a:srgbClr val="531516"/>
                          </a:solidFill>
                          <a:latin typeface="Verdana"/>
                          <a:ea typeface="Verdana"/>
                          <a:cs typeface="Verdana"/>
                          <a:sym typeface="Arial"/>
                        </a:rPr>
                        <a:t>Maipú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6715683"/>
                  </a:ext>
                </a:extLst>
              </a:tr>
              <a:tr h="45654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1" i="0" u="none" strike="noStrike" kern="1200" cap="all" dirty="0">
                          <a:solidFill>
                            <a:srgbClr val="531516"/>
                          </a:solidFill>
                          <a:latin typeface="Verdana"/>
                          <a:ea typeface="Verdana"/>
                          <a:cs typeface="Verdana"/>
                          <a:sym typeface="Arial"/>
                        </a:rPr>
                        <a:t>Peñalolén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6714882"/>
                  </a:ext>
                </a:extLst>
              </a:tr>
              <a:tr h="45654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1" i="0" u="none" strike="noStrike" kern="1200" cap="all" dirty="0">
                          <a:solidFill>
                            <a:srgbClr val="531516"/>
                          </a:solidFill>
                          <a:latin typeface="Verdana"/>
                          <a:ea typeface="Verdana"/>
                          <a:cs typeface="Verdana"/>
                          <a:sym typeface="Arial"/>
                        </a:rPr>
                        <a:t>PAC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7029593"/>
                  </a:ext>
                </a:extLst>
              </a:tr>
              <a:tr h="604439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1" i="0" u="none" strike="noStrike" kern="1200" cap="all" dirty="0">
                          <a:solidFill>
                            <a:srgbClr val="531516"/>
                          </a:solidFill>
                          <a:latin typeface="Verdana"/>
                          <a:ea typeface="Verdana"/>
                          <a:cs typeface="Verdana"/>
                          <a:sym typeface="Arial"/>
                        </a:rPr>
                        <a:t>Autoconvocadas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2019909"/>
                  </a:ext>
                </a:extLst>
              </a:tr>
              <a:tr h="45654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1" i="0" u="none" strike="noStrike" kern="1200" cap="all" dirty="0">
                          <a:solidFill>
                            <a:srgbClr val="531516"/>
                          </a:solidFill>
                          <a:latin typeface="Verdana"/>
                          <a:ea typeface="Verdana"/>
                          <a:cs typeface="Verdana"/>
                          <a:sym typeface="Arial"/>
                        </a:rPr>
                        <a:t>Subtotal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5856749"/>
                  </a:ext>
                </a:extLst>
              </a:tr>
              <a:tr h="456543">
                <a:tc gridSpan="3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 reuniones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1945120"/>
                  </a:ext>
                </a:extLst>
              </a:tr>
            </a:tbl>
          </a:graphicData>
        </a:graphic>
      </p:graphicFrame>
      <p:sp>
        <p:nvSpPr>
          <p:cNvPr id="5" name="object 7">
            <a:extLst>
              <a:ext uri="{FF2B5EF4-FFF2-40B4-BE49-F238E27FC236}">
                <a16:creationId xmlns:a16="http://schemas.microsoft.com/office/drawing/2014/main" id="{C69F7C13-B01B-AB93-F0E0-9340AA60B76A}"/>
              </a:ext>
            </a:extLst>
          </p:cNvPr>
          <p:cNvSpPr txBox="1"/>
          <p:nvPr/>
        </p:nvSpPr>
        <p:spPr>
          <a:xfrm>
            <a:off x="415637" y="6594765"/>
            <a:ext cx="11505076" cy="1763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es-CL" sz="1067" dirty="0">
                <a:solidFill>
                  <a:srgbClr val="531515"/>
                </a:solidFill>
                <a:latin typeface="Verdana"/>
                <a:cs typeface="Verdana"/>
              </a:rPr>
              <a:t>Etapa IV Diálogo Regional –</a:t>
            </a:r>
            <a:r>
              <a:rPr lang="es-ES" sz="1067" dirty="0">
                <a:solidFill>
                  <a:srgbClr val="531515"/>
                </a:solidFill>
                <a:latin typeface="Verdana"/>
                <a:cs typeface="Verdana"/>
              </a:rPr>
              <a:t>Consulta Indígena sobre materias a regular en Áreas Protegidas y Sitios Prioritarios, en el marco de la Ley 21.600</a:t>
            </a:r>
            <a:endParaRPr sz="1067" dirty="0">
              <a:solidFill>
                <a:srgbClr val="531515"/>
              </a:solidFill>
              <a:latin typeface="Verdana"/>
              <a:cs typeface="Verdan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>
          <a:extLst>
            <a:ext uri="{FF2B5EF4-FFF2-40B4-BE49-F238E27FC236}">
              <a16:creationId xmlns:a16="http://schemas.microsoft.com/office/drawing/2014/main" id="{DEDA8BC5-B78E-F30A-CC5B-6FAC7A9EAF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6">
            <a:extLst>
              <a:ext uri="{FF2B5EF4-FFF2-40B4-BE49-F238E27FC236}">
                <a16:creationId xmlns:a16="http://schemas.microsoft.com/office/drawing/2014/main" id="{7A5A5C25-C478-F35C-F09C-DA25A3A86A8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" y="453355"/>
            <a:ext cx="4045526" cy="7853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s-ES" sz="3200" kern="1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Asistentes RM</a:t>
            </a:r>
          </a:p>
        </p:txBody>
      </p:sp>
      <p:grpSp>
        <p:nvGrpSpPr>
          <p:cNvPr id="5" name="Google Shape;32;p10">
            <a:extLst>
              <a:ext uri="{FF2B5EF4-FFF2-40B4-BE49-F238E27FC236}">
                <a16:creationId xmlns:a16="http://schemas.microsoft.com/office/drawing/2014/main" id="{49AE2C3A-9095-DC62-8CBB-D94ADB1FAD91}"/>
              </a:ext>
            </a:extLst>
          </p:cNvPr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6" name="Google Shape;33;p10">
              <a:extLst>
                <a:ext uri="{FF2B5EF4-FFF2-40B4-BE49-F238E27FC236}">
                  <a16:creationId xmlns:a16="http://schemas.microsoft.com/office/drawing/2014/main" id="{47AFFFD0-78F7-A808-0730-A05BC6683DBD}"/>
                </a:ext>
              </a:extLst>
            </p:cNvPr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 dirty="0">
                <a:solidFill>
                  <a:srgbClr val="FDFAF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" name="Google Shape;34;p10">
              <a:extLst>
                <a:ext uri="{FF2B5EF4-FFF2-40B4-BE49-F238E27FC236}">
                  <a16:creationId xmlns:a16="http://schemas.microsoft.com/office/drawing/2014/main" id="{8F59CC71-1ABA-1C98-135D-CDD2E0DB559E}"/>
                </a:ext>
              </a:extLst>
            </p:cNvPr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 dirty="0">
                <a:solidFill>
                  <a:srgbClr val="FDFAF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8" name="CuadroTexto 17">
            <a:extLst>
              <a:ext uri="{FF2B5EF4-FFF2-40B4-BE49-F238E27FC236}">
                <a16:creationId xmlns:a16="http://schemas.microsoft.com/office/drawing/2014/main" id="{7E80B996-8B4B-82E4-FDA4-6B645A31990E}"/>
              </a:ext>
            </a:extLst>
          </p:cNvPr>
          <p:cNvSpPr txBox="1"/>
          <p:nvPr/>
        </p:nvSpPr>
        <p:spPr>
          <a:xfrm>
            <a:off x="3462667" y="2339411"/>
            <a:ext cx="6096000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s-CL" sz="1467" kern="0" dirty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 dirty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 dirty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 dirty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 dirty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 dirty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 dirty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 dirty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 dirty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 dirty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9B27F1E-CCF1-3D51-F5CA-DBA2C82BCC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9977916"/>
              </p:ext>
            </p:extLst>
          </p:nvPr>
        </p:nvGraphicFramePr>
        <p:xfrm>
          <a:off x="1094511" y="1246901"/>
          <a:ext cx="10072254" cy="48352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087340">
                  <a:extLst>
                    <a:ext uri="{9D8B030D-6E8A-4147-A177-3AD203B41FA5}">
                      <a16:colId xmlns:a16="http://schemas.microsoft.com/office/drawing/2014/main" val="3858174106"/>
                    </a:ext>
                  </a:extLst>
                </a:gridCol>
                <a:gridCol w="1590356">
                  <a:extLst>
                    <a:ext uri="{9D8B030D-6E8A-4147-A177-3AD203B41FA5}">
                      <a16:colId xmlns:a16="http://schemas.microsoft.com/office/drawing/2014/main" val="3639949889"/>
                    </a:ext>
                  </a:extLst>
                </a:gridCol>
                <a:gridCol w="1590356">
                  <a:extLst>
                    <a:ext uri="{9D8B030D-6E8A-4147-A177-3AD203B41FA5}">
                      <a16:colId xmlns:a16="http://schemas.microsoft.com/office/drawing/2014/main" val="3319678647"/>
                    </a:ext>
                  </a:extLst>
                </a:gridCol>
                <a:gridCol w="1590356">
                  <a:extLst>
                    <a:ext uri="{9D8B030D-6E8A-4147-A177-3AD203B41FA5}">
                      <a16:colId xmlns:a16="http://schemas.microsoft.com/office/drawing/2014/main" val="3188112592"/>
                    </a:ext>
                  </a:extLst>
                </a:gridCol>
                <a:gridCol w="3213846">
                  <a:extLst>
                    <a:ext uri="{9D8B030D-6E8A-4147-A177-3AD203B41FA5}">
                      <a16:colId xmlns:a16="http://schemas.microsoft.com/office/drawing/2014/main" val="497686691"/>
                    </a:ext>
                  </a:extLst>
                </a:gridCol>
              </a:tblGrid>
              <a:tr h="483524">
                <a:tc>
                  <a:txBody>
                    <a:bodyPr/>
                    <a:lstStyle/>
                    <a:p>
                      <a:pPr fontAlgn="b">
                        <a:buNone/>
                      </a:pPr>
                      <a:endParaRPr lang="en-US" sz="20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2200" b="1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Maipú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2200" b="1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PAC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2200" b="1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Peñalolén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2200" b="1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Autoconvocados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6993796"/>
                  </a:ext>
                </a:extLst>
              </a:tr>
              <a:tr h="483524"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2000" b="1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Verdana"/>
                        </a:rPr>
                        <a:t>Planificación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30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27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24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-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4837391"/>
                  </a:ext>
                </a:extLst>
              </a:tr>
              <a:tr h="4835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30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44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21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-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230744"/>
                  </a:ext>
                </a:extLst>
              </a:tr>
              <a:tr h="4835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n-US" sz="1800" b="0" i="0" u="none" strike="noStrike" kern="1200" cap="none" dirty="0">
                        <a:solidFill>
                          <a:srgbClr val="531516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  <a:sym typeface="Arial"/>
                      </a:endParaRP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60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26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-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6516773"/>
                  </a:ext>
                </a:extLst>
              </a:tr>
              <a:tr h="483524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2000" b="1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Verdana"/>
                        </a:rPr>
                        <a:t>Información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28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31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15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-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8709247"/>
                  </a:ext>
                </a:extLst>
              </a:tr>
              <a:tr h="4835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22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33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17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6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4583109"/>
                  </a:ext>
                </a:extLst>
              </a:tr>
              <a:tr h="483524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2000" b="1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Verdana"/>
                        </a:rPr>
                        <a:t>Deliberación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25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21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12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10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6276661"/>
                  </a:ext>
                </a:extLst>
              </a:tr>
              <a:tr h="4835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21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9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13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10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4917797"/>
                  </a:ext>
                </a:extLst>
              </a:tr>
              <a:tr h="48352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2000" b="1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Verdana"/>
                        </a:rPr>
                        <a:t>Subtotal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156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225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128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26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9787268"/>
                  </a:ext>
                </a:extLst>
              </a:tr>
              <a:tr h="48352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2000" b="1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Verdana"/>
                        </a:rPr>
                        <a:t>Total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2000" b="1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535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1580960"/>
                  </a:ext>
                </a:extLst>
              </a:tr>
            </a:tbl>
          </a:graphicData>
        </a:graphic>
      </p:graphicFrame>
      <p:sp>
        <p:nvSpPr>
          <p:cNvPr id="2" name="object 7">
            <a:extLst>
              <a:ext uri="{FF2B5EF4-FFF2-40B4-BE49-F238E27FC236}">
                <a16:creationId xmlns:a16="http://schemas.microsoft.com/office/drawing/2014/main" id="{B096A26A-5BD5-F10C-EF81-08AD8C15937D}"/>
              </a:ext>
            </a:extLst>
          </p:cNvPr>
          <p:cNvSpPr txBox="1"/>
          <p:nvPr/>
        </p:nvSpPr>
        <p:spPr>
          <a:xfrm>
            <a:off x="415637" y="6594765"/>
            <a:ext cx="11505076" cy="1763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es-CL" sz="1067" dirty="0">
                <a:solidFill>
                  <a:srgbClr val="531515"/>
                </a:solidFill>
                <a:latin typeface="Verdana"/>
                <a:cs typeface="Verdana"/>
              </a:rPr>
              <a:t>Etapa IV Diálogo Regional –</a:t>
            </a:r>
            <a:r>
              <a:rPr lang="es-ES" sz="1067" dirty="0">
                <a:solidFill>
                  <a:srgbClr val="531515"/>
                </a:solidFill>
                <a:latin typeface="Verdana"/>
                <a:cs typeface="Verdana"/>
              </a:rPr>
              <a:t>Consulta Indígena sobre materias a regular en Áreas Protegidas y Sitios Prioritarios, en el marco de la Ley 21.600</a:t>
            </a:r>
            <a:endParaRPr sz="1067" dirty="0">
              <a:solidFill>
                <a:srgbClr val="531515"/>
              </a:solidFill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791996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>
          <a:extLst>
            <a:ext uri="{FF2B5EF4-FFF2-40B4-BE49-F238E27FC236}">
              <a16:creationId xmlns:a16="http://schemas.microsoft.com/office/drawing/2014/main" id="{2D1227F1-1F5C-129A-3BC8-79D86D6858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oogle Shape;32;p10">
            <a:extLst>
              <a:ext uri="{FF2B5EF4-FFF2-40B4-BE49-F238E27FC236}">
                <a16:creationId xmlns:a16="http://schemas.microsoft.com/office/drawing/2014/main" id="{363F2CF4-1363-7042-26BF-EE0F02EBF563}"/>
              </a:ext>
            </a:extLst>
          </p:cNvPr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6" name="Google Shape;33;p10">
              <a:extLst>
                <a:ext uri="{FF2B5EF4-FFF2-40B4-BE49-F238E27FC236}">
                  <a16:creationId xmlns:a16="http://schemas.microsoft.com/office/drawing/2014/main" id="{4FD8C78A-445E-B0E1-8C93-AF1D242FD00F}"/>
                </a:ext>
              </a:extLst>
            </p:cNvPr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 dirty="0">
                <a:solidFill>
                  <a:srgbClr val="FDFAF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" name="Google Shape;34;p10">
              <a:extLst>
                <a:ext uri="{FF2B5EF4-FFF2-40B4-BE49-F238E27FC236}">
                  <a16:creationId xmlns:a16="http://schemas.microsoft.com/office/drawing/2014/main" id="{D2FA4EF6-7FF9-0A70-9CC1-F7F89E1022DB}"/>
                </a:ext>
              </a:extLst>
            </p:cNvPr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 dirty="0">
                <a:solidFill>
                  <a:srgbClr val="FDFAF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8" name="CuadroTexto 17">
            <a:extLst>
              <a:ext uri="{FF2B5EF4-FFF2-40B4-BE49-F238E27FC236}">
                <a16:creationId xmlns:a16="http://schemas.microsoft.com/office/drawing/2014/main" id="{6F657874-4A3C-D03E-3E6B-240EE87CDE8F}"/>
              </a:ext>
            </a:extLst>
          </p:cNvPr>
          <p:cNvSpPr txBox="1"/>
          <p:nvPr/>
        </p:nvSpPr>
        <p:spPr>
          <a:xfrm>
            <a:off x="3462667" y="2339411"/>
            <a:ext cx="6096000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s-CL" sz="1467" kern="0" dirty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 dirty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 dirty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 dirty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 dirty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 dirty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 dirty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 dirty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 dirty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 dirty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</a:p>
        </p:txBody>
      </p:sp>
      <p:graphicFrame>
        <p:nvGraphicFramePr>
          <p:cNvPr id="28" name="Tabla 27">
            <a:extLst>
              <a:ext uri="{FF2B5EF4-FFF2-40B4-BE49-F238E27FC236}">
                <a16:creationId xmlns:a16="http://schemas.microsoft.com/office/drawing/2014/main" id="{3AE4A262-B91A-414E-E40A-B02A22A11D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5817316"/>
              </p:ext>
            </p:extLst>
          </p:nvPr>
        </p:nvGraphicFramePr>
        <p:xfrm>
          <a:off x="1224366" y="1239721"/>
          <a:ext cx="9900837" cy="49808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61889">
                  <a:extLst>
                    <a:ext uri="{9D8B030D-6E8A-4147-A177-3AD203B41FA5}">
                      <a16:colId xmlns:a16="http://schemas.microsoft.com/office/drawing/2014/main" val="2026073876"/>
                    </a:ext>
                  </a:extLst>
                </a:gridCol>
                <a:gridCol w="3338948">
                  <a:extLst>
                    <a:ext uri="{9D8B030D-6E8A-4147-A177-3AD203B41FA5}">
                      <a16:colId xmlns:a16="http://schemas.microsoft.com/office/drawing/2014/main" val="108227755"/>
                    </a:ext>
                  </a:extLst>
                </a:gridCol>
              </a:tblGrid>
              <a:tr h="726199">
                <a:tc>
                  <a:txBody>
                    <a:bodyPr/>
                    <a:lstStyle/>
                    <a:p>
                      <a:pPr algn="ctr"/>
                      <a:r>
                        <a:rPr lang="es-CL" sz="2000" b="1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N° de Organizaciones Representativas de los Pueblos Indígenas (ORPI) 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b="0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213</a:t>
                      </a:r>
                      <a:endParaRPr lang="es-CL" sz="2000" b="0" i="0" u="none" strike="noStrike" kern="1200" cap="none" dirty="0">
                        <a:solidFill>
                          <a:srgbClr val="531516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  <a:sym typeface="Arial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0025669"/>
                  </a:ext>
                </a:extLst>
              </a:tr>
              <a:tr h="1633947">
                <a:tc>
                  <a:txBody>
                    <a:bodyPr/>
                    <a:lstStyle/>
                    <a:p>
                      <a:pPr algn="ctr"/>
                      <a:r>
                        <a:rPr lang="es-CL" sz="2000" b="1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Pueblos Originarios representados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b="0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Mapuche</a:t>
                      </a:r>
                    </a:p>
                    <a:p>
                      <a:pPr algn="ctr"/>
                      <a:r>
                        <a:rPr lang="es-ES" sz="2000" b="0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Quechua</a:t>
                      </a:r>
                    </a:p>
                    <a:p>
                      <a:pPr algn="ctr"/>
                      <a:r>
                        <a:rPr lang="es-ES" sz="2000" b="0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Aymará</a:t>
                      </a:r>
                    </a:p>
                    <a:p>
                      <a:pPr lvl="0" algn="ctr">
                        <a:buNone/>
                      </a:pPr>
                      <a:r>
                        <a:rPr lang="es-ES" sz="2000" b="0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Diaguita</a:t>
                      </a:r>
                    </a:p>
                    <a:p>
                      <a:pPr algn="ctr"/>
                      <a:r>
                        <a:rPr lang="es-ES" sz="2000" b="0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Rapanui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8777909"/>
                  </a:ext>
                </a:extLst>
              </a:tr>
              <a:tr h="423616">
                <a:tc>
                  <a:txBody>
                    <a:bodyPr/>
                    <a:lstStyle/>
                    <a:p>
                      <a:pPr algn="ctr"/>
                      <a:r>
                        <a:rPr lang="es-CL" sz="2000" b="1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Total Asistencia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b="0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535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2624240"/>
                  </a:ext>
                </a:extLst>
              </a:tr>
              <a:tr h="423616">
                <a:tc>
                  <a:txBody>
                    <a:bodyPr/>
                    <a:lstStyle/>
                    <a:p>
                      <a:pPr algn="ctr"/>
                      <a:r>
                        <a:rPr lang="es-CL" sz="2000" b="1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Porcentaje de Participación Femenina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b="0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64,52%</a:t>
                      </a:r>
                      <a:endParaRPr lang="es-CL" sz="2000" b="0" i="0" u="none" strike="noStrike" kern="1200" cap="none" dirty="0">
                        <a:solidFill>
                          <a:srgbClr val="531516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  <a:sym typeface="Arial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21815"/>
                  </a:ext>
                </a:extLst>
              </a:tr>
              <a:tr h="423616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ES" sz="2000" b="1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Nº de territorios</a:t>
                      </a:r>
                    </a:p>
                  </a:txBody>
                  <a:tcPr marL="121920" marR="121920" marT="60959" marB="609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ES" sz="2000" b="0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3</a:t>
                      </a:r>
                    </a:p>
                  </a:txBody>
                  <a:tcPr marL="121920" marR="121920" marT="60959" marB="609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4947171"/>
                  </a:ext>
                </a:extLst>
              </a:tr>
              <a:tr h="464393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ES" sz="2000" b="1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Nº de autoconvocados</a:t>
                      </a:r>
                    </a:p>
                  </a:txBody>
                  <a:tcPr marL="121920" marR="121920" marT="60959" marB="609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ES" sz="2000" b="0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1</a:t>
                      </a:r>
                    </a:p>
                  </a:txBody>
                  <a:tcPr marL="121920" marR="121920" marT="60959" marB="6095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7922782"/>
                  </a:ext>
                </a:extLst>
              </a:tr>
              <a:tr h="432162">
                <a:tc>
                  <a:txBody>
                    <a:bodyPr/>
                    <a:lstStyle/>
                    <a:p>
                      <a:pPr algn="ctr"/>
                      <a:r>
                        <a:rPr lang="es-ES" sz="2000" b="1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Nº asesores para los territorios</a:t>
                      </a:r>
                      <a:endParaRPr lang="es-CL" sz="2000" b="1" i="0" u="none" strike="noStrike" kern="1200" cap="none" dirty="0">
                        <a:solidFill>
                          <a:srgbClr val="531516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  <a:sym typeface="Arial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b="0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5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6933554"/>
                  </a:ext>
                </a:extLst>
              </a:tr>
              <a:tr h="293716">
                <a:tc>
                  <a:txBody>
                    <a:bodyPr/>
                    <a:lstStyle/>
                    <a:p>
                      <a:pPr algn="ctr"/>
                      <a:r>
                        <a:rPr lang="es-CL" sz="2000" b="1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Nº asesores Seremi Medio Ambiente RM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b="0" i="0" u="none" strike="noStrike" kern="1200" cap="none" dirty="0">
                          <a:solidFill>
                            <a:srgbClr val="531516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2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682191"/>
                  </a:ext>
                </a:extLst>
              </a:tr>
            </a:tbl>
          </a:graphicData>
        </a:graphic>
      </p:graphicFrame>
      <p:sp>
        <p:nvSpPr>
          <p:cNvPr id="8" name="object 7">
            <a:extLst>
              <a:ext uri="{FF2B5EF4-FFF2-40B4-BE49-F238E27FC236}">
                <a16:creationId xmlns:a16="http://schemas.microsoft.com/office/drawing/2014/main" id="{D80E6FE3-2760-E8B1-291E-7F4812838A2E}"/>
              </a:ext>
            </a:extLst>
          </p:cNvPr>
          <p:cNvSpPr txBox="1"/>
          <p:nvPr/>
        </p:nvSpPr>
        <p:spPr>
          <a:xfrm>
            <a:off x="415637" y="6594765"/>
            <a:ext cx="11505076" cy="1763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es-CL" sz="1067" dirty="0">
                <a:solidFill>
                  <a:srgbClr val="531515"/>
                </a:solidFill>
                <a:latin typeface="Verdana"/>
                <a:cs typeface="Verdana"/>
              </a:rPr>
              <a:t>Etapa IV Diálogo Regional –</a:t>
            </a:r>
            <a:r>
              <a:rPr lang="es-ES" sz="1067" dirty="0">
                <a:solidFill>
                  <a:srgbClr val="531515"/>
                </a:solidFill>
                <a:latin typeface="Verdana"/>
                <a:cs typeface="Verdana"/>
              </a:rPr>
              <a:t>Consulta Indígena sobre materias a regular en Áreas Protegidas y Sitios Prioritarios, en el marco de la Ley 21.600</a:t>
            </a:r>
            <a:endParaRPr sz="1067" dirty="0">
              <a:solidFill>
                <a:srgbClr val="531515"/>
              </a:solidFill>
              <a:latin typeface="Verdana"/>
              <a:cs typeface="Verdana"/>
            </a:endParaRPr>
          </a:p>
        </p:txBody>
      </p:sp>
      <p:sp>
        <p:nvSpPr>
          <p:cNvPr id="11" name="Google Shape;273;p6">
            <a:extLst>
              <a:ext uri="{FF2B5EF4-FFF2-40B4-BE49-F238E27FC236}">
                <a16:creationId xmlns:a16="http://schemas.microsoft.com/office/drawing/2014/main" id="{B99DC060-8EAB-0552-D770-E0C81C317C9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" y="290157"/>
            <a:ext cx="3519054" cy="7853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s-ES" sz="3200" kern="1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Datos RM</a:t>
            </a:r>
          </a:p>
        </p:txBody>
      </p:sp>
    </p:spTree>
    <p:extLst>
      <p:ext uri="{BB962C8B-B14F-4D97-AF65-F5344CB8AC3E}">
        <p14:creationId xmlns:p14="http://schemas.microsoft.com/office/powerpoint/2010/main" val="2661717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Indigenous People Day by Slidesgo">
  <a:themeElements>
    <a:clrScheme name="Simple Light">
      <a:dk1>
        <a:srgbClr val="2C1F1B"/>
      </a:dk1>
      <a:lt1>
        <a:srgbClr val="FDFAF2"/>
      </a:lt1>
      <a:dk2>
        <a:srgbClr val="F4B83C"/>
      </a:dk2>
      <a:lt2>
        <a:srgbClr val="F4973C"/>
      </a:lt2>
      <a:accent1>
        <a:srgbClr val="EA533F"/>
      </a:accent1>
      <a:accent2>
        <a:srgbClr val="A72B2C"/>
      </a:accent2>
      <a:accent3>
        <a:srgbClr val="3BB077"/>
      </a:accent3>
      <a:accent4>
        <a:srgbClr val="009E73"/>
      </a:accent4>
      <a:accent5>
        <a:srgbClr val="437EA3"/>
      </a:accent5>
      <a:accent6>
        <a:srgbClr val="3752A0"/>
      </a:accent6>
      <a:hlink>
        <a:srgbClr val="2C1F1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545DA2DB89AA4B86B7FF919A5E2CD4" ma:contentTypeVersion="10" ma:contentTypeDescription="Create a new document." ma:contentTypeScope="" ma:versionID="86477686f7ac7d5a366a13e471154c5a">
  <xsd:schema xmlns:xsd="http://www.w3.org/2001/XMLSchema" xmlns:xs="http://www.w3.org/2001/XMLSchema" xmlns:p="http://schemas.microsoft.com/office/2006/metadata/properties" xmlns:ns3="bb876650-4ddb-452d-9887-f6e5a35fbb43" targetNamespace="http://schemas.microsoft.com/office/2006/metadata/properties" ma:root="true" ma:fieldsID="b559db405b504299dc19a3dfe12b383f" ns3:_="">
    <xsd:import namespace="bb876650-4ddb-452d-9887-f6e5a35fbb43"/>
    <xsd:element name="properties">
      <xsd:complexType>
        <xsd:sequence>
          <xsd:element name="documentManagement">
            <xsd:complexType>
              <xsd:all>
                <xsd:element ref="ns3:MediaServiceDateTaken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_activity" minOccurs="0"/>
                <xsd:element ref="ns3:MediaServiceSystem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876650-4ddb-452d-9887-f6e5a35fbb43" elementFormDefault="qualified">
    <xsd:import namespace="http://schemas.microsoft.com/office/2006/documentManagement/types"/>
    <xsd:import namespace="http://schemas.microsoft.com/office/infopath/2007/PartnerControls"/>
    <xsd:element name="MediaServiceDateTaken" ma:index="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activity" ma:index="12" nillable="true" ma:displayName="_activity" ma:hidden="true" ma:internalName="_activity">
      <xsd:simpleType>
        <xsd:restriction base="dms:Note"/>
      </xsd:simpleType>
    </xsd:element>
    <xsd:element name="MediaServiceSystemTags" ma:index="1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bb876650-4ddb-452d-9887-f6e5a35fbb43" xsi:nil="true"/>
  </documentManagement>
</p:properties>
</file>

<file path=customXml/itemProps1.xml><?xml version="1.0" encoding="utf-8"?>
<ds:datastoreItem xmlns:ds="http://schemas.openxmlformats.org/officeDocument/2006/customXml" ds:itemID="{79D6DBDA-EF53-4CE6-922B-33BB679E103E}">
  <ds:schemaRefs>
    <ds:schemaRef ds:uri="bb876650-4ddb-452d-9887-f6e5a35fbb4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5631DCBF-AFF4-4B6F-A885-87FD7A48C16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F2765E4-CAAE-4B7E-85A5-2F0D50454E70}">
  <ds:schemaRefs>
    <ds:schemaRef ds:uri="bb876650-4ddb-452d-9887-f6e5a35fbb43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829</Words>
  <Application>Microsoft Macintosh PowerPoint</Application>
  <PresentationFormat>Panorámica</PresentationFormat>
  <Paragraphs>196</Paragraphs>
  <Slides>15</Slides>
  <Notes>12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24" baseType="lpstr">
      <vt:lpstr>Dela Gothic One</vt:lpstr>
      <vt:lpstr>Aptos Narrow</vt:lpstr>
      <vt:lpstr>Archivo</vt:lpstr>
      <vt:lpstr>Arial</vt:lpstr>
      <vt:lpstr>Calibri</vt:lpstr>
      <vt:lpstr>PT Sans</vt:lpstr>
      <vt:lpstr>Verdana</vt:lpstr>
      <vt:lpstr>Wingdings,Sans-Serif</vt:lpstr>
      <vt:lpstr>Indigenous People Day by Slidesgo</vt:lpstr>
      <vt:lpstr>Programa</vt:lpstr>
      <vt:lpstr>Jornada de Diálogo Regional Región Metropolitana </vt:lpstr>
      <vt:lpstr>Presentación de PowerPoint</vt:lpstr>
      <vt:lpstr>Presentación de PowerPoint</vt:lpstr>
      <vt:lpstr>Presentación de PowerPoint</vt:lpstr>
      <vt:lpstr>Estado de Avance</vt:lpstr>
      <vt:lpstr>Presentación de PowerPoint</vt:lpstr>
      <vt:lpstr>Asistentes RM</vt:lpstr>
      <vt:lpstr>Datos RM</vt:lpstr>
      <vt:lpstr>Antecedentes Región Metropolitana</vt:lpstr>
      <vt:lpstr> Tabla de Sistematización.xlsx</vt:lpstr>
      <vt:lpstr>Presentación de PowerPoint</vt:lpstr>
      <vt:lpstr>Consensos y Acuerdos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Diego Flores Arrate</dc:creator>
  <cp:lastModifiedBy>Oriana del Rosario Ojeda Muñoz</cp:lastModifiedBy>
  <cp:revision>35</cp:revision>
  <cp:lastPrinted>2024-07-16T01:58:01Z</cp:lastPrinted>
  <dcterms:created xsi:type="dcterms:W3CDTF">2024-06-18T16:48:06Z</dcterms:created>
  <dcterms:modified xsi:type="dcterms:W3CDTF">2025-10-10T22:02:39Z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0x0101003A545DA2DB89AA4B86B7FF919A5E2CD4</vt:lpwstr>
  </property>
</Properties>
</file>