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17_6ACFB3EE.xml" ContentType="application/vnd.ms-powerpoint.comments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9"/>
  </p:notesMasterIdLst>
  <p:sldIdLst>
    <p:sldId id="256" r:id="rId6"/>
    <p:sldId id="2931" r:id="rId7"/>
    <p:sldId id="2932" r:id="rId8"/>
    <p:sldId id="2923" r:id="rId9"/>
    <p:sldId id="2934" r:id="rId10"/>
    <p:sldId id="2936" r:id="rId11"/>
    <p:sldId id="258" r:id="rId12"/>
    <p:sldId id="279" r:id="rId13"/>
    <p:sldId id="2925" r:id="rId14"/>
    <p:sldId id="2926" r:id="rId15"/>
    <p:sldId id="2930" r:id="rId16"/>
    <p:sldId id="2933" r:id="rId17"/>
    <p:sldId id="263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9C49C7-9D16-372B-0384-57E46DC85131}" v="9" dt="2025-11-18T14:00:42.4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3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omments/modernComment_117_6ACFB3E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963C8D0-212E-473D-9116-79AEDE3DEDF1}" authorId="{19F94645-1CA3-26A3-5272-6CBD3E550A2C}" created="2025-10-23T20:06:18.57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791996910" sldId="279"/>
      <ac:spMk id="14" creationId="{92D34C9E-FD62-613F-69FC-BAF1AF683464}"/>
    </ac:deMkLst>
    <p188:replyLst>
      <p188:reply id="{74768871-B4EC-4BCD-9888-9D278DF2BA98}" authorId="{A48A0B8C-5838-10DF-A2B9-6E9FF8EB77D2}" created="2025-10-24T11:04:16.448">
        <p188:txBody>
          <a:bodyPr/>
          <a:lstStyle/>
          <a:p>
            <a:r>
              <a:rPr lang="es-ES"/>
              <a:t>actualizado</a:t>
            </a:r>
          </a:p>
        </p188:txBody>
      </p188:reply>
    </p188:replyLst>
    <p188:txBody>
      <a:bodyPr/>
      <a:lstStyle/>
      <a:p>
        <a:r>
          <a:rPr lang="es-ES"/>
          <a:t>Chequear igualmente en N° de reuniones ejecutadas duranet el proceso 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10-24T11:04:02.198" authorId="{A48A0B8C-5838-10DF-A2B9-6E9FF8EB77D2}"/>
          </p223:rxn>
        </p223:reactions>
      </p:ext>
    </p188:extLst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18-11-2025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9636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2840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18/11/2025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17_6ACFB3EE.xml"/><Relationship Id="rId3" Type="http://schemas.openxmlformats.org/officeDocument/2006/relationships/image" Target="../media/image29.pn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png"/><Relationship Id="rId5" Type="http://schemas.openxmlformats.org/officeDocument/2006/relationships/image" Target="../media/image30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597" y="2190044"/>
            <a:ext cx="7187827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5400"/>
              <a:t>Jornada de Diálogo Regional</a:t>
            </a:r>
            <a:br>
              <a:rPr lang="es-ES" sz="5400"/>
            </a:br>
            <a:r>
              <a:rPr lang="es-ES" sz="5400"/>
              <a:t>Los Ríos</a:t>
            </a:r>
            <a:endParaRPr lang="es-CL" sz="540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xfrm>
            <a:off x="704089" y="5342919"/>
            <a:ext cx="7842190" cy="61708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s-CL" sz="2100" b="1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</a:t>
            </a:r>
            <a:r>
              <a:rPr lang="es-CL" sz="2100" b="1">
                <a:solidFill>
                  <a:srgbClr val="531516"/>
                </a:solidFill>
                <a:cs typeface="+mj-cs"/>
              </a:rPr>
              <a:t>del</a:t>
            </a:r>
            <a:r>
              <a:rPr lang="es-CL" sz="2100" b="1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 Medio Ambiente </a:t>
            </a:r>
            <a:r>
              <a:rPr lang="es-CL" sz="2100" b="1">
                <a:solidFill>
                  <a:srgbClr val="531516"/>
                </a:solidFill>
                <a:cs typeface="+mj-cs"/>
              </a:rPr>
              <a:t>de los Ríos</a:t>
            </a:r>
            <a:endParaRPr lang="es-CL" sz="2100" b="1">
              <a:solidFill>
                <a:srgbClr val="FF0000"/>
              </a:solidFill>
              <a:cs typeface="+mj-cs"/>
            </a:endParaRPr>
          </a:p>
          <a:p>
            <a:pPr>
              <a:spcBef>
                <a:spcPct val="0"/>
              </a:spcBef>
            </a:pPr>
            <a:r>
              <a:rPr lang="es-CL" sz="2100" b="1">
                <a:solidFill>
                  <a:srgbClr val="531516"/>
                </a:solidFill>
                <a:cs typeface="+mj-cs"/>
              </a:rPr>
              <a:t>19/11/2025  </a:t>
            </a:r>
            <a:endParaRPr lang="es-CL" sz="2100" b="1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5512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600" dirty="0"/>
              <a:t>2.- Nivel de Avance de los Diálogos Regionales: Nivel Nacional</a:t>
            </a:r>
          </a:p>
          <a:p>
            <a:endParaRPr lang="es-CL" sz="1333" dirty="0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1257300"/>
            <a:ext cx="9031197" cy="48181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 useBgFill="1">
        <p:nvSpPr>
          <p:cNvPr id="11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653889" y="1353256"/>
            <a:ext cx="9031197" cy="4818185"/>
          </a:xfrm>
          <a:prstGeom prst="rect">
            <a:avLst/>
          </a:prstGeom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 dirty="0"/>
              <a:t/>
            </a:r>
            <a:br>
              <a:rPr lang="en-US" sz="4000" b="0" dirty="0"/>
            </a:br>
            <a:r>
              <a:rPr lang="en-US" sz="4000" b="0" dirty="0"/>
              <a:t> </a:t>
            </a:r>
            <a:endParaRPr lang="es-ES" sz="4000" dirty="0"/>
          </a:p>
        </p:txBody>
      </p:sp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612266"/>
              </p:ext>
            </p:extLst>
          </p:nvPr>
        </p:nvGraphicFramePr>
        <p:xfrm>
          <a:off x="2655277" y="1846907"/>
          <a:ext cx="3670862" cy="3438738"/>
        </p:xfrm>
        <a:graphic>
          <a:graphicData uri="http://schemas.openxmlformats.org/drawingml/2006/table">
            <a:tbl>
              <a:tblPr/>
              <a:tblGrid>
                <a:gridCol w="1751570">
                  <a:extLst>
                    <a:ext uri="{9D8B030D-6E8A-4147-A177-3AD203B41FA5}">
                      <a16:colId xmlns:a16="http://schemas.microsoft.com/office/drawing/2014/main" val="2362553447"/>
                    </a:ext>
                  </a:extLst>
                </a:gridCol>
                <a:gridCol w="1919292">
                  <a:extLst>
                    <a:ext uri="{9D8B030D-6E8A-4147-A177-3AD203B41FA5}">
                      <a16:colId xmlns:a16="http://schemas.microsoft.com/office/drawing/2014/main" val="1490492128"/>
                    </a:ext>
                  </a:extLst>
                </a:gridCol>
              </a:tblGrid>
              <a:tr h="382082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REGIÓN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DIÁLOGOS REGIONALES REALIZADOS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211427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ARICA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096027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TARAPACÁ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 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61737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ANTOFAGASTA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469875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ATACAMA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913828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COQUIMBO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04387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VALPARAÍSO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240642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METROPOLITANA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621208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O´HIGGINS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8221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MAULE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839523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ÑUBLE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224584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BIOBÍO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943300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LA ARAUCANÍA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00058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RÍOS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045082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LAGOS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17772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AYSÉN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697121"/>
                  </a:ext>
                </a:extLst>
              </a:tr>
              <a:tr h="19104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MAGALLANES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X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266657"/>
                  </a:ext>
                </a:extLst>
              </a:tr>
            </a:tbl>
          </a:graphicData>
        </a:graphic>
      </p:graphicFrame>
      <p:sp>
        <p:nvSpPr>
          <p:cNvPr id="14" name="CuadroTexto 13"/>
          <p:cNvSpPr txBox="1"/>
          <p:nvPr/>
        </p:nvSpPr>
        <p:spPr>
          <a:xfrm>
            <a:off x="6131873" y="5448930"/>
            <a:ext cx="5931391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" sz="1600" b="1" dirty="0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A nivel nacional, se registra un 68,75% de avance en la ejecución de los diálogos regionales</a:t>
            </a:r>
            <a:endParaRPr lang="es-CL" sz="1600" b="1" dirty="0">
              <a:solidFill>
                <a:srgbClr val="531516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8758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/>
              <a:t>Región de los Ríos</a:t>
            </a:r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/>
              <a:t>Total de reuniones ejecutadas:</a:t>
            </a:r>
            <a:endParaRPr lang="es-ES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>
                <a:solidFill>
                  <a:schemeClr val="bg1">
                    <a:lumMod val="10000"/>
                  </a:schemeClr>
                </a:solidFill>
              </a:rPr>
              <a:t>46 reuniones</a:t>
            </a:r>
            <a:endParaRPr lang="es-CL" sz="1200" b="0" kern="0">
              <a:solidFill>
                <a:schemeClr val="bg1">
                  <a:lumMod val="10000"/>
                </a:schemeClr>
              </a:solidFill>
            </a:endParaRPr>
          </a:p>
        </p:txBody>
      </p:sp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419419" y="2273121"/>
            <a:ext cx="4691244" cy="1280764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505660" cy="53572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 dirty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  58,651,020 </a:t>
              </a:r>
              <a:r>
                <a:rPr lang="es-CL" sz="2400" b="1" kern="0" dirty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400" b="1" kern="0" dirty="0">
                <a:solidFill>
                  <a:srgbClr val="000000"/>
                </a:solidFill>
                <a:latin typeface="Arial"/>
                <a:ea typeface="Verdana"/>
                <a:cs typeface="Arial"/>
              </a:endParaRPr>
            </a:p>
            <a:p>
              <a:pPr algn="r" defTabSz="1219170"/>
              <a:endParaRPr lang="es-CL" sz="1100" b="1" kern="0" dirty="0">
                <a:solidFill>
                  <a:srgbClr val="531515"/>
                </a:solidFill>
                <a:latin typeface="Arial"/>
                <a:ea typeface="Verdana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7003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047635"/>
              </p:ext>
            </p:extLst>
          </p:nvPr>
        </p:nvGraphicFramePr>
        <p:xfrm>
          <a:off x="2434667" y="3167233"/>
          <a:ext cx="4683720" cy="3514650"/>
        </p:xfrm>
        <a:graphic>
          <a:graphicData uri="http://schemas.openxmlformats.org/drawingml/2006/table">
            <a:tbl>
              <a:tblPr firstRow="1" bandRow="1"/>
              <a:tblGrid>
                <a:gridCol w="3502139">
                  <a:extLst>
                    <a:ext uri="{9D8B030D-6E8A-4147-A177-3AD203B41FA5}">
                      <a16:colId xmlns:a16="http://schemas.microsoft.com/office/drawing/2014/main" val="972709481"/>
                    </a:ext>
                  </a:extLst>
                </a:gridCol>
                <a:gridCol w="1181581">
                  <a:extLst>
                    <a:ext uri="{9D8B030D-6E8A-4147-A177-3AD203B41FA5}">
                      <a16:colId xmlns:a16="http://schemas.microsoft.com/office/drawing/2014/main" val="913412927"/>
                    </a:ext>
                  </a:extLst>
                </a:gridCol>
              </a:tblGrid>
              <a:tr h="529604">
                <a:tc>
                  <a:txBody>
                    <a:bodyPr/>
                    <a:lstStyle/>
                    <a:p>
                      <a:pPr algn="l" fontAlgn="ctr"/>
                      <a:r>
                        <a:rPr lang="es-CL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Pueblos Originarios representados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F1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MAPUCHE</a:t>
                      </a:r>
                      <a:endParaRPr lang="es-C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A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351671"/>
                  </a:ext>
                </a:extLst>
              </a:tr>
              <a:tr h="505532">
                <a:tc>
                  <a:txBody>
                    <a:bodyPr/>
                    <a:lstStyle/>
                    <a:p>
                      <a:pPr algn="l" fontAlgn="ctr"/>
                      <a:r>
                        <a:rPr lang="es-CL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N° de Participantes en la región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F1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567</a:t>
                      </a:r>
                      <a:endParaRPr lang="es-C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A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774604"/>
                  </a:ext>
                </a:extLst>
              </a:tr>
              <a:tr h="505532">
                <a:tc>
                  <a:txBody>
                    <a:bodyPr/>
                    <a:lstStyle/>
                    <a:p>
                      <a:pPr algn="l" fontAlgn="ctr"/>
                      <a:r>
                        <a:rPr lang="es-CL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Porcentaje de Participación Femenina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F1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31,60%</a:t>
                      </a: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A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318535"/>
                  </a:ext>
                </a:extLst>
              </a:tr>
              <a:tr h="505532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Número de asesores para la Región</a:t>
                      </a:r>
                      <a:endParaRPr lang="es-CL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F1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es-C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A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245333"/>
                  </a:ext>
                </a:extLst>
              </a:tr>
              <a:tr h="505532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Número de territorios</a:t>
                      </a:r>
                      <a:endParaRPr lang="es-CL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F1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s-C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A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27764"/>
                  </a:ext>
                </a:extLst>
              </a:tr>
              <a:tr h="962918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Autoridades tradicionales</a:t>
                      </a:r>
                      <a:endParaRPr lang="es-CL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2C1F1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LONKO                              WERKÉN</a:t>
                      </a:r>
                      <a:endParaRPr lang="es-C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DFA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C1F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DFA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658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xmlns="" r:id="rId8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2765E4-CAAE-4B7E-85A5-2F0D50454E70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bb876650-4ddb-452d-9887-f6e5a35fbb4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406</Words>
  <Application>Microsoft Office PowerPoint</Application>
  <PresentationFormat>Panorámica</PresentationFormat>
  <Paragraphs>96</Paragraphs>
  <Slides>13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3" baseType="lpstr">
      <vt:lpstr>Aptos</vt:lpstr>
      <vt:lpstr>Aptos Display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Los Ríos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los Ríos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Tamara Camila Villegas Faúndez</cp:lastModifiedBy>
  <cp:revision>15</cp:revision>
  <cp:lastPrinted>2024-07-16T01:58:01Z</cp:lastPrinted>
  <dcterms:created xsi:type="dcterms:W3CDTF">2024-06-18T16:48:06Z</dcterms:created>
  <dcterms:modified xsi:type="dcterms:W3CDTF">2025-11-18T21:20:22Z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